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7" r:id="rId3"/>
    <p:sldId id="258" r:id="rId4"/>
    <p:sldId id="259" r:id="rId5"/>
    <p:sldId id="260" r:id="rId6"/>
    <p:sldId id="262" r:id="rId7"/>
    <p:sldId id="266" r:id="rId8"/>
    <p:sldId id="291" r:id="rId9"/>
    <p:sldId id="261" r:id="rId10"/>
    <p:sldId id="267" r:id="rId11"/>
    <p:sldId id="268" r:id="rId12"/>
    <p:sldId id="269" r:id="rId13"/>
    <p:sldId id="270" r:id="rId14"/>
    <p:sldId id="271" r:id="rId15"/>
    <p:sldId id="292" r:id="rId16"/>
    <p:sldId id="272" r:id="rId17"/>
    <p:sldId id="273" r:id="rId18"/>
    <p:sldId id="283" r:id="rId19"/>
    <p:sldId id="284" r:id="rId20"/>
    <p:sldId id="285" r:id="rId21"/>
    <p:sldId id="287" r:id="rId22"/>
    <p:sldId id="293" r:id="rId23"/>
    <p:sldId id="294" r:id="rId24"/>
    <p:sldId id="274" r:id="rId25"/>
    <p:sldId id="275" r:id="rId26"/>
    <p:sldId id="278" r:id="rId27"/>
    <p:sldId id="279" r:id="rId28"/>
    <p:sldId id="280" r:id="rId29"/>
    <p:sldId id="281" r:id="rId30"/>
    <p:sldId id="296" r:id="rId31"/>
    <p:sldId id="295" r:id="rId32"/>
    <p:sldId id="288" r:id="rId33"/>
    <p:sldId id="282" r:id="rId34"/>
    <p:sldId id="290" r:id="rId35"/>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CCCCFF"/>
    <a:srgbClr val="DDDDDD"/>
    <a:srgbClr val="CCFFCC"/>
    <a:srgbClr val="FFCCFF"/>
    <a:srgbClr val="FFCC99"/>
    <a:srgbClr val="FFFFCC"/>
    <a:srgbClr val="CCECFF"/>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393" autoAdjust="0"/>
  </p:normalViewPr>
  <p:slideViewPr>
    <p:cSldViewPr snapToGrid="0">
      <p:cViewPr varScale="1">
        <p:scale>
          <a:sx n="66" d="100"/>
          <a:sy n="66" d="100"/>
        </p:scale>
        <p:origin x="90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BBF37-A4E5-4A54-A484-F1493A2475A3}" type="datetimeFigureOut">
              <a:rPr lang="pl-PL" smtClean="0"/>
              <a:t>04.05.2019</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99BA55-703B-489B-A831-E3E8ED92152F}" type="slidenum">
              <a:rPr lang="pl-PL" smtClean="0"/>
              <a:t>‹#›</a:t>
            </a:fld>
            <a:endParaRPr lang="pl-PL"/>
          </a:p>
        </p:txBody>
      </p:sp>
    </p:spTree>
    <p:extLst>
      <p:ext uri="{BB962C8B-B14F-4D97-AF65-F5344CB8AC3E}">
        <p14:creationId xmlns:p14="http://schemas.microsoft.com/office/powerpoint/2010/main" val="2275154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6899BA55-703B-489B-A831-E3E8ED92152F}" type="slidenum">
              <a:rPr lang="pl-PL" smtClean="0"/>
              <a:t>32</a:t>
            </a:fld>
            <a:endParaRPr lang="pl-PL"/>
          </a:p>
        </p:txBody>
      </p:sp>
    </p:spTree>
    <p:extLst>
      <p:ext uri="{BB962C8B-B14F-4D97-AF65-F5344CB8AC3E}">
        <p14:creationId xmlns:p14="http://schemas.microsoft.com/office/powerpoint/2010/main" val="727943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FC80D75-D21C-4EA6-A2F6-1BB62FAC5736}"/>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729F81F1-21CD-4D31-995B-96FF45929B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EF6564C7-68DB-4C79-B3BB-F932CDA4261B}"/>
              </a:ext>
            </a:extLst>
          </p:cNvPr>
          <p:cNvSpPr>
            <a:spLocks noGrp="1"/>
          </p:cNvSpPr>
          <p:nvPr>
            <p:ph type="dt" sz="half" idx="10"/>
          </p:nvPr>
        </p:nvSpPr>
        <p:spPr/>
        <p:txBody>
          <a:bodyPr/>
          <a:lstStyle/>
          <a:p>
            <a:fld id="{50E12CDA-4F06-430F-A5B5-1F9AC0A9973C}" type="datetimeFigureOut">
              <a:rPr lang="pl-PL" smtClean="0"/>
              <a:t>04.05.2019</a:t>
            </a:fld>
            <a:endParaRPr lang="pl-PL"/>
          </a:p>
        </p:txBody>
      </p:sp>
      <p:sp>
        <p:nvSpPr>
          <p:cNvPr id="5" name="Symbol zastępczy stopki 4">
            <a:extLst>
              <a:ext uri="{FF2B5EF4-FFF2-40B4-BE49-F238E27FC236}">
                <a16:creationId xmlns:a16="http://schemas.microsoft.com/office/drawing/2014/main" id="{3962CC73-293F-4968-B178-57295F85B13D}"/>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929ACE1E-4425-4543-9ACE-1F30541E0D25}"/>
              </a:ext>
            </a:extLst>
          </p:cNvPr>
          <p:cNvSpPr>
            <a:spLocks noGrp="1"/>
          </p:cNvSpPr>
          <p:nvPr>
            <p:ph type="sldNum" sz="quarter" idx="12"/>
          </p:nvPr>
        </p:nvSpPr>
        <p:spPr/>
        <p:txBody>
          <a:bodyPr/>
          <a:lstStyle/>
          <a:p>
            <a:fld id="{8400D9EE-92B9-4C57-9ED7-60DDCB5DC541}" type="slidenum">
              <a:rPr lang="pl-PL" smtClean="0"/>
              <a:t>‹#›</a:t>
            </a:fld>
            <a:endParaRPr lang="pl-PL"/>
          </a:p>
        </p:txBody>
      </p:sp>
    </p:spTree>
    <p:extLst>
      <p:ext uri="{BB962C8B-B14F-4D97-AF65-F5344CB8AC3E}">
        <p14:creationId xmlns:p14="http://schemas.microsoft.com/office/powerpoint/2010/main" val="1375792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FE8A7CF-4503-461C-A2CE-9FC8A30AF20C}"/>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B3B7723E-7386-40A4-8CF3-03FD3E9C0938}"/>
              </a:ext>
            </a:extLst>
          </p:cNvPr>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8C12C534-FDE5-470B-B262-D3E9A69E7DFD}"/>
              </a:ext>
            </a:extLst>
          </p:cNvPr>
          <p:cNvSpPr>
            <a:spLocks noGrp="1"/>
          </p:cNvSpPr>
          <p:nvPr>
            <p:ph type="dt" sz="half" idx="10"/>
          </p:nvPr>
        </p:nvSpPr>
        <p:spPr/>
        <p:txBody>
          <a:bodyPr/>
          <a:lstStyle/>
          <a:p>
            <a:fld id="{50E12CDA-4F06-430F-A5B5-1F9AC0A9973C}" type="datetimeFigureOut">
              <a:rPr lang="pl-PL" smtClean="0"/>
              <a:t>04.05.2019</a:t>
            </a:fld>
            <a:endParaRPr lang="pl-PL"/>
          </a:p>
        </p:txBody>
      </p:sp>
      <p:sp>
        <p:nvSpPr>
          <p:cNvPr id="5" name="Symbol zastępczy stopki 4">
            <a:extLst>
              <a:ext uri="{FF2B5EF4-FFF2-40B4-BE49-F238E27FC236}">
                <a16:creationId xmlns:a16="http://schemas.microsoft.com/office/drawing/2014/main" id="{11334D91-7CDF-4978-9209-D7335BDFC918}"/>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AAB2F22-55F4-4F76-9C13-7877E69FD2C6}"/>
              </a:ext>
            </a:extLst>
          </p:cNvPr>
          <p:cNvSpPr>
            <a:spLocks noGrp="1"/>
          </p:cNvSpPr>
          <p:nvPr>
            <p:ph type="sldNum" sz="quarter" idx="12"/>
          </p:nvPr>
        </p:nvSpPr>
        <p:spPr/>
        <p:txBody>
          <a:bodyPr/>
          <a:lstStyle/>
          <a:p>
            <a:fld id="{8400D9EE-92B9-4C57-9ED7-60DDCB5DC541}" type="slidenum">
              <a:rPr lang="pl-PL" smtClean="0"/>
              <a:t>‹#›</a:t>
            </a:fld>
            <a:endParaRPr lang="pl-PL"/>
          </a:p>
        </p:txBody>
      </p:sp>
    </p:spTree>
    <p:extLst>
      <p:ext uri="{BB962C8B-B14F-4D97-AF65-F5344CB8AC3E}">
        <p14:creationId xmlns:p14="http://schemas.microsoft.com/office/powerpoint/2010/main" val="1817221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65A9E9F6-F316-42DB-B2F7-C1FD0635D366}"/>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349F62EC-2B15-466B-9DA4-3CA03CC565A4}"/>
              </a:ext>
            </a:extLst>
          </p:cNvPr>
          <p:cNvSpPr>
            <a:spLocks noGrp="1"/>
          </p:cNvSpPr>
          <p:nvPr>
            <p:ph type="body" orient="vert" idx="1"/>
          </p:nvPr>
        </p:nvSpPr>
        <p:spPr>
          <a:xfrm>
            <a:off x="838200" y="365125"/>
            <a:ext cx="7734300"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36D546C3-ECA3-4CAA-9F45-C65A7929F910}"/>
              </a:ext>
            </a:extLst>
          </p:cNvPr>
          <p:cNvSpPr>
            <a:spLocks noGrp="1"/>
          </p:cNvSpPr>
          <p:nvPr>
            <p:ph type="dt" sz="half" idx="10"/>
          </p:nvPr>
        </p:nvSpPr>
        <p:spPr/>
        <p:txBody>
          <a:bodyPr/>
          <a:lstStyle/>
          <a:p>
            <a:fld id="{50E12CDA-4F06-430F-A5B5-1F9AC0A9973C}" type="datetimeFigureOut">
              <a:rPr lang="pl-PL" smtClean="0"/>
              <a:t>04.05.2019</a:t>
            </a:fld>
            <a:endParaRPr lang="pl-PL"/>
          </a:p>
        </p:txBody>
      </p:sp>
      <p:sp>
        <p:nvSpPr>
          <p:cNvPr id="5" name="Symbol zastępczy stopki 4">
            <a:extLst>
              <a:ext uri="{FF2B5EF4-FFF2-40B4-BE49-F238E27FC236}">
                <a16:creationId xmlns:a16="http://schemas.microsoft.com/office/drawing/2014/main" id="{08B96993-A98E-4848-8814-6DE2B4F20586}"/>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A92001AE-044F-4F9B-A046-4A7F37DAE172}"/>
              </a:ext>
            </a:extLst>
          </p:cNvPr>
          <p:cNvSpPr>
            <a:spLocks noGrp="1"/>
          </p:cNvSpPr>
          <p:nvPr>
            <p:ph type="sldNum" sz="quarter" idx="12"/>
          </p:nvPr>
        </p:nvSpPr>
        <p:spPr/>
        <p:txBody>
          <a:bodyPr/>
          <a:lstStyle/>
          <a:p>
            <a:fld id="{8400D9EE-92B9-4C57-9ED7-60DDCB5DC541}" type="slidenum">
              <a:rPr lang="pl-PL" smtClean="0"/>
              <a:t>‹#›</a:t>
            </a:fld>
            <a:endParaRPr lang="pl-PL"/>
          </a:p>
        </p:txBody>
      </p:sp>
    </p:spTree>
    <p:extLst>
      <p:ext uri="{BB962C8B-B14F-4D97-AF65-F5344CB8AC3E}">
        <p14:creationId xmlns:p14="http://schemas.microsoft.com/office/powerpoint/2010/main" val="3705281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4795227-9E9F-4D5A-B8F0-6F3A78394123}"/>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CCD7B311-8A16-4F09-B3F4-6D5CC90A9DE0}"/>
              </a:ext>
            </a:extLst>
          </p:cNvPr>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3D3FD77-BB21-4DC7-B88D-7398916A6D3A}"/>
              </a:ext>
            </a:extLst>
          </p:cNvPr>
          <p:cNvSpPr>
            <a:spLocks noGrp="1"/>
          </p:cNvSpPr>
          <p:nvPr>
            <p:ph type="dt" sz="half" idx="10"/>
          </p:nvPr>
        </p:nvSpPr>
        <p:spPr/>
        <p:txBody>
          <a:bodyPr/>
          <a:lstStyle/>
          <a:p>
            <a:fld id="{50E12CDA-4F06-430F-A5B5-1F9AC0A9973C}" type="datetimeFigureOut">
              <a:rPr lang="pl-PL" smtClean="0"/>
              <a:t>04.05.2019</a:t>
            </a:fld>
            <a:endParaRPr lang="pl-PL"/>
          </a:p>
        </p:txBody>
      </p:sp>
      <p:sp>
        <p:nvSpPr>
          <p:cNvPr id="5" name="Symbol zastępczy stopki 4">
            <a:extLst>
              <a:ext uri="{FF2B5EF4-FFF2-40B4-BE49-F238E27FC236}">
                <a16:creationId xmlns:a16="http://schemas.microsoft.com/office/drawing/2014/main" id="{DBCDCE43-8714-4D61-9329-64AB81EAF151}"/>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4926235B-2907-4549-AF05-44EF1C2E240B}"/>
              </a:ext>
            </a:extLst>
          </p:cNvPr>
          <p:cNvSpPr>
            <a:spLocks noGrp="1"/>
          </p:cNvSpPr>
          <p:nvPr>
            <p:ph type="sldNum" sz="quarter" idx="12"/>
          </p:nvPr>
        </p:nvSpPr>
        <p:spPr/>
        <p:txBody>
          <a:bodyPr/>
          <a:lstStyle/>
          <a:p>
            <a:fld id="{8400D9EE-92B9-4C57-9ED7-60DDCB5DC541}" type="slidenum">
              <a:rPr lang="pl-PL" smtClean="0"/>
              <a:t>‹#›</a:t>
            </a:fld>
            <a:endParaRPr lang="pl-PL"/>
          </a:p>
        </p:txBody>
      </p:sp>
    </p:spTree>
    <p:extLst>
      <p:ext uri="{BB962C8B-B14F-4D97-AF65-F5344CB8AC3E}">
        <p14:creationId xmlns:p14="http://schemas.microsoft.com/office/powerpoint/2010/main" val="3022534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62E126A-81EA-4EF6-943A-6BDB4A1F242A}"/>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9D508696-8EA5-4867-A06F-D9118855FF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Symbol zastępczy daty 3">
            <a:extLst>
              <a:ext uri="{FF2B5EF4-FFF2-40B4-BE49-F238E27FC236}">
                <a16:creationId xmlns:a16="http://schemas.microsoft.com/office/drawing/2014/main" id="{F2CE79CD-44FE-4FB8-824C-CFABC4DF7E9E}"/>
              </a:ext>
            </a:extLst>
          </p:cNvPr>
          <p:cNvSpPr>
            <a:spLocks noGrp="1"/>
          </p:cNvSpPr>
          <p:nvPr>
            <p:ph type="dt" sz="half" idx="10"/>
          </p:nvPr>
        </p:nvSpPr>
        <p:spPr/>
        <p:txBody>
          <a:bodyPr/>
          <a:lstStyle/>
          <a:p>
            <a:fld id="{50E12CDA-4F06-430F-A5B5-1F9AC0A9973C}" type="datetimeFigureOut">
              <a:rPr lang="pl-PL" smtClean="0"/>
              <a:t>04.05.2019</a:t>
            </a:fld>
            <a:endParaRPr lang="pl-PL"/>
          </a:p>
        </p:txBody>
      </p:sp>
      <p:sp>
        <p:nvSpPr>
          <p:cNvPr id="5" name="Symbol zastępczy stopki 4">
            <a:extLst>
              <a:ext uri="{FF2B5EF4-FFF2-40B4-BE49-F238E27FC236}">
                <a16:creationId xmlns:a16="http://schemas.microsoft.com/office/drawing/2014/main" id="{09423BDF-15B2-4E7A-9E08-1EBDE075E331}"/>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3BD5FCE3-9D31-4C6F-8968-50C3012A1CDB}"/>
              </a:ext>
            </a:extLst>
          </p:cNvPr>
          <p:cNvSpPr>
            <a:spLocks noGrp="1"/>
          </p:cNvSpPr>
          <p:nvPr>
            <p:ph type="sldNum" sz="quarter" idx="12"/>
          </p:nvPr>
        </p:nvSpPr>
        <p:spPr/>
        <p:txBody>
          <a:bodyPr/>
          <a:lstStyle/>
          <a:p>
            <a:fld id="{8400D9EE-92B9-4C57-9ED7-60DDCB5DC541}" type="slidenum">
              <a:rPr lang="pl-PL" smtClean="0"/>
              <a:t>‹#›</a:t>
            </a:fld>
            <a:endParaRPr lang="pl-PL"/>
          </a:p>
        </p:txBody>
      </p:sp>
    </p:spTree>
    <p:extLst>
      <p:ext uri="{BB962C8B-B14F-4D97-AF65-F5344CB8AC3E}">
        <p14:creationId xmlns:p14="http://schemas.microsoft.com/office/powerpoint/2010/main" val="3878249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195D367-4061-4073-91F6-42071226FFC8}"/>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A6536FB3-8D2D-47E8-9FD1-00FCE159E2D6}"/>
              </a:ext>
            </a:extLst>
          </p:cNvPr>
          <p:cNvSpPr>
            <a:spLocks noGrp="1"/>
          </p:cNvSpPr>
          <p:nvPr>
            <p:ph sz="half" idx="1"/>
          </p:nvPr>
        </p:nvSpPr>
        <p:spPr>
          <a:xfrm>
            <a:off x="838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F74B8CF0-EE0E-48B6-93F7-57B12005BEFE}"/>
              </a:ext>
            </a:extLst>
          </p:cNvPr>
          <p:cNvSpPr>
            <a:spLocks noGrp="1"/>
          </p:cNvSpPr>
          <p:nvPr>
            <p:ph sz="half" idx="2"/>
          </p:nvPr>
        </p:nvSpPr>
        <p:spPr>
          <a:xfrm>
            <a:off x="6172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775083D1-764F-4DA2-8BDE-7B72DE8B383E}"/>
              </a:ext>
            </a:extLst>
          </p:cNvPr>
          <p:cNvSpPr>
            <a:spLocks noGrp="1"/>
          </p:cNvSpPr>
          <p:nvPr>
            <p:ph type="dt" sz="half" idx="10"/>
          </p:nvPr>
        </p:nvSpPr>
        <p:spPr/>
        <p:txBody>
          <a:bodyPr/>
          <a:lstStyle/>
          <a:p>
            <a:fld id="{50E12CDA-4F06-430F-A5B5-1F9AC0A9973C}" type="datetimeFigureOut">
              <a:rPr lang="pl-PL" smtClean="0"/>
              <a:t>04.05.2019</a:t>
            </a:fld>
            <a:endParaRPr lang="pl-PL"/>
          </a:p>
        </p:txBody>
      </p:sp>
      <p:sp>
        <p:nvSpPr>
          <p:cNvPr id="6" name="Symbol zastępczy stopki 5">
            <a:extLst>
              <a:ext uri="{FF2B5EF4-FFF2-40B4-BE49-F238E27FC236}">
                <a16:creationId xmlns:a16="http://schemas.microsoft.com/office/drawing/2014/main" id="{1759880D-C494-4E65-A333-27F94E933E3D}"/>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0163C344-F321-46CD-8951-B7F017B42319}"/>
              </a:ext>
            </a:extLst>
          </p:cNvPr>
          <p:cNvSpPr>
            <a:spLocks noGrp="1"/>
          </p:cNvSpPr>
          <p:nvPr>
            <p:ph type="sldNum" sz="quarter" idx="12"/>
          </p:nvPr>
        </p:nvSpPr>
        <p:spPr/>
        <p:txBody>
          <a:bodyPr/>
          <a:lstStyle/>
          <a:p>
            <a:fld id="{8400D9EE-92B9-4C57-9ED7-60DDCB5DC541}" type="slidenum">
              <a:rPr lang="pl-PL" smtClean="0"/>
              <a:t>‹#›</a:t>
            </a:fld>
            <a:endParaRPr lang="pl-PL"/>
          </a:p>
        </p:txBody>
      </p:sp>
    </p:spTree>
    <p:extLst>
      <p:ext uri="{BB962C8B-B14F-4D97-AF65-F5344CB8AC3E}">
        <p14:creationId xmlns:p14="http://schemas.microsoft.com/office/powerpoint/2010/main" val="2260190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996B252-16A8-45B5-9FEC-468FF89FF5BC}"/>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2AAF32C7-E371-4744-B865-8D7884BFE7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Symbol zastępczy zawartości 3">
            <a:extLst>
              <a:ext uri="{FF2B5EF4-FFF2-40B4-BE49-F238E27FC236}">
                <a16:creationId xmlns:a16="http://schemas.microsoft.com/office/drawing/2014/main" id="{EB2B10EC-3124-4AAC-BF55-718D9C069B08}"/>
              </a:ext>
            </a:extLst>
          </p:cNvPr>
          <p:cNvSpPr>
            <a:spLocks noGrp="1"/>
          </p:cNvSpPr>
          <p:nvPr>
            <p:ph sz="half" idx="2"/>
          </p:nvPr>
        </p:nvSpPr>
        <p:spPr>
          <a:xfrm>
            <a:off x="839788" y="2505075"/>
            <a:ext cx="5157787"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502F161D-2479-4B3E-8EA6-507BE15E3B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Symbol zastępczy zawartości 5">
            <a:extLst>
              <a:ext uri="{FF2B5EF4-FFF2-40B4-BE49-F238E27FC236}">
                <a16:creationId xmlns:a16="http://schemas.microsoft.com/office/drawing/2014/main" id="{4554DD81-F59B-4F54-BAEB-C7C4AFC1AF9A}"/>
              </a:ext>
            </a:extLst>
          </p:cNvPr>
          <p:cNvSpPr>
            <a:spLocks noGrp="1"/>
          </p:cNvSpPr>
          <p:nvPr>
            <p:ph sz="quarter" idx="4"/>
          </p:nvPr>
        </p:nvSpPr>
        <p:spPr>
          <a:xfrm>
            <a:off x="6172200" y="2505075"/>
            <a:ext cx="5183188"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415AB343-C8DF-4439-B8E9-7DA530751B5A}"/>
              </a:ext>
            </a:extLst>
          </p:cNvPr>
          <p:cNvSpPr>
            <a:spLocks noGrp="1"/>
          </p:cNvSpPr>
          <p:nvPr>
            <p:ph type="dt" sz="half" idx="10"/>
          </p:nvPr>
        </p:nvSpPr>
        <p:spPr/>
        <p:txBody>
          <a:bodyPr/>
          <a:lstStyle/>
          <a:p>
            <a:fld id="{50E12CDA-4F06-430F-A5B5-1F9AC0A9973C}" type="datetimeFigureOut">
              <a:rPr lang="pl-PL" smtClean="0"/>
              <a:t>04.05.2019</a:t>
            </a:fld>
            <a:endParaRPr lang="pl-PL"/>
          </a:p>
        </p:txBody>
      </p:sp>
      <p:sp>
        <p:nvSpPr>
          <p:cNvPr id="8" name="Symbol zastępczy stopki 7">
            <a:extLst>
              <a:ext uri="{FF2B5EF4-FFF2-40B4-BE49-F238E27FC236}">
                <a16:creationId xmlns:a16="http://schemas.microsoft.com/office/drawing/2014/main" id="{953151A2-1B7F-414D-ABE9-C2CBDCDABF5B}"/>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397C0A4F-6B00-439F-8B53-8B779420EC63}"/>
              </a:ext>
            </a:extLst>
          </p:cNvPr>
          <p:cNvSpPr>
            <a:spLocks noGrp="1"/>
          </p:cNvSpPr>
          <p:nvPr>
            <p:ph type="sldNum" sz="quarter" idx="12"/>
          </p:nvPr>
        </p:nvSpPr>
        <p:spPr/>
        <p:txBody>
          <a:bodyPr/>
          <a:lstStyle/>
          <a:p>
            <a:fld id="{8400D9EE-92B9-4C57-9ED7-60DDCB5DC541}" type="slidenum">
              <a:rPr lang="pl-PL" smtClean="0"/>
              <a:t>‹#›</a:t>
            </a:fld>
            <a:endParaRPr lang="pl-PL"/>
          </a:p>
        </p:txBody>
      </p:sp>
    </p:spTree>
    <p:extLst>
      <p:ext uri="{BB962C8B-B14F-4D97-AF65-F5344CB8AC3E}">
        <p14:creationId xmlns:p14="http://schemas.microsoft.com/office/powerpoint/2010/main" val="9783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9D3B1CE-8234-4D5E-A11E-75145963C323}"/>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53717E63-1654-46F6-A878-1527731DFA81}"/>
              </a:ext>
            </a:extLst>
          </p:cNvPr>
          <p:cNvSpPr>
            <a:spLocks noGrp="1"/>
          </p:cNvSpPr>
          <p:nvPr>
            <p:ph type="dt" sz="half" idx="10"/>
          </p:nvPr>
        </p:nvSpPr>
        <p:spPr/>
        <p:txBody>
          <a:bodyPr/>
          <a:lstStyle/>
          <a:p>
            <a:fld id="{50E12CDA-4F06-430F-A5B5-1F9AC0A9973C}" type="datetimeFigureOut">
              <a:rPr lang="pl-PL" smtClean="0"/>
              <a:t>04.05.2019</a:t>
            </a:fld>
            <a:endParaRPr lang="pl-PL"/>
          </a:p>
        </p:txBody>
      </p:sp>
      <p:sp>
        <p:nvSpPr>
          <p:cNvPr id="4" name="Symbol zastępczy stopki 3">
            <a:extLst>
              <a:ext uri="{FF2B5EF4-FFF2-40B4-BE49-F238E27FC236}">
                <a16:creationId xmlns:a16="http://schemas.microsoft.com/office/drawing/2014/main" id="{FB35710D-9961-4431-8777-E10E750ECF25}"/>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0B16AB87-3C04-472A-9CA3-98D7926DAFAC}"/>
              </a:ext>
            </a:extLst>
          </p:cNvPr>
          <p:cNvSpPr>
            <a:spLocks noGrp="1"/>
          </p:cNvSpPr>
          <p:nvPr>
            <p:ph type="sldNum" sz="quarter" idx="12"/>
          </p:nvPr>
        </p:nvSpPr>
        <p:spPr/>
        <p:txBody>
          <a:bodyPr/>
          <a:lstStyle/>
          <a:p>
            <a:fld id="{8400D9EE-92B9-4C57-9ED7-60DDCB5DC541}" type="slidenum">
              <a:rPr lang="pl-PL" smtClean="0"/>
              <a:t>‹#›</a:t>
            </a:fld>
            <a:endParaRPr lang="pl-PL"/>
          </a:p>
        </p:txBody>
      </p:sp>
    </p:spTree>
    <p:extLst>
      <p:ext uri="{BB962C8B-B14F-4D97-AF65-F5344CB8AC3E}">
        <p14:creationId xmlns:p14="http://schemas.microsoft.com/office/powerpoint/2010/main" val="2121416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B977DEE0-2AA0-4EF5-AB70-D111053952EB}"/>
              </a:ext>
            </a:extLst>
          </p:cNvPr>
          <p:cNvSpPr>
            <a:spLocks noGrp="1"/>
          </p:cNvSpPr>
          <p:nvPr>
            <p:ph type="dt" sz="half" idx="10"/>
          </p:nvPr>
        </p:nvSpPr>
        <p:spPr/>
        <p:txBody>
          <a:bodyPr/>
          <a:lstStyle/>
          <a:p>
            <a:fld id="{50E12CDA-4F06-430F-A5B5-1F9AC0A9973C}" type="datetimeFigureOut">
              <a:rPr lang="pl-PL" smtClean="0"/>
              <a:t>04.05.2019</a:t>
            </a:fld>
            <a:endParaRPr lang="pl-PL"/>
          </a:p>
        </p:txBody>
      </p:sp>
      <p:sp>
        <p:nvSpPr>
          <p:cNvPr id="3" name="Symbol zastępczy stopki 2">
            <a:extLst>
              <a:ext uri="{FF2B5EF4-FFF2-40B4-BE49-F238E27FC236}">
                <a16:creationId xmlns:a16="http://schemas.microsoft.com/office/drawing/2014/main" id="{39B14E03-C52E-4561-BEF2-D638D706ED1D}"/>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26A50AA3-C035-41BE-BEF0-FDCC5B3A672C}"/>
              </a:ext>
            </a:extLst>
          </p:cNvPr>
          <p:cNvSpPr>
            <a:spLocks noGrp="1"/>
          </p:cNvSpPr>
          <p:nvPr>
            <p:ph type="sldNum" sz="quarter" idx="12"/>
          </p:nvPr>
        </p:nvSpPr>
        <p:spPr/>
        <p:txBody>
          <a:bodyPr/>
          <a:lstStyle/>
          <a:p>
            <a:fld id="{8400D9EE-92B9-4C57-9ED7-60DDCB5DC541}" type="slidenum">
              <a:rPr lang="pl-PL" smtClean="0"/>
              <a:t>‹#›</a:t>
            </a:fld>
            <a:endParaRPr lang="pl-PL"/>
          </a:p>
        </p:txBody>
      </p:sp>
    </p:spTree>
    <p:extLst>
      <p:ext uri="{BB962C8B-B14F-4D97-AF65-F5344CB8AC3E}">
        <p14:creationId xmlns:p14="http://schemas.microsoft.com/office/powerpoint/2010/main" val="613447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EA8421E-818E-4C77-BE56-F3E53A1A1060}"/>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3748988D-6B46-4495-AD6E-1CB1540FD3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3FFF7360-776B-42A0-BD35-140205B448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9D73C28A-7D4F-490E-A1F9-F443626D9611}"/>
              </a:ext>
            </a:extLst>
          </p:cNvPr>
          <p:cNvSpPr>
            <a:spLocks noGrp="1"/>
          </p:cNvSpPr>
          <p:nvPr>
            <p:ph type="dt" sz="half" idx="10"/>
          </p:nvPr>
        </p:nvSpPr>
        <p:spPr/>
        <p:txBody>
          <a:bodyPr/>
          <a:lstStyle/>
          <a:p>
            <a:fld id="{50E12CDA-4F06-430F-A5B5-1F9AC0A9973C}" type="datetimeFigureOut">
              <a:rPr lang="pl-PL" smtClean="0"/>
              <a:t>04.05.2019</a:t>
            </a:fld>
            <a:endParaRPr lang="pl-PL"/>
          </a:p>
        </p:txBody>
      </p:sp>
      <p:sp>
        <p:nvSpPr>
          <p:cNvPr id="6" name="Symbol zastępczy stopki 5">
            <a:extLst>
              <a:ext uri="{FF2B5EF4-FFF2-40B4-BE49-F238E27FC236}">
                <a16:creationId xmlns:a16="http://schemas.microsoft.com/office/drawing/2014/main" id="{741C1737-72F7-4495-AC9C-C2ABC5B90E46}"/>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596EA9B0-5A95-4BD0-A8AA-C8A323CBEBD2}"/>
              </a:ext>
            </a:extLst>
          </p:cNvPr>
          <p:cNvSpPr>
            <a:spLocks noGrp="1"/>
          </p:cNvSpPr>
          <p:nvPr>
            <p:ph type="sldNum" sz="quarter" idx="12"/>
          </p:nvPr>
        </p:nvSpPr>
        <p:spPr/>
        <p:txBody>
          <a:bodyPr/>
          <a:lstStyle/>
          <a:p>
            <a:fld id="{8400D9EE-92B9-4C57-9ED7-60DDCB5DC541}" type="slidenum">
              <a:rPr lang="pl-PL" smtClean="0"/>
              <a:t>‹#›</a:t>
            </a:fld>
            <a:endParaRPr lang="pl-PL"/>
          </a:p>
        </p:txBody>
      </p:sp>
    </p:spTree>
    <p:extLst>
      <p:ext uri="{BB962C8B-B14F-4D97-AF65-F5344CB8AC3E}">
        <p14:creationId xmlns:p14="http://schemas.microsoft.com/office/powerpoint/2010/main" val="40462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46D0F20-9C7D-4922-B038-95759968EDCC}"/>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2D3CB016-C37F-4FDB-8DD6-6884F9265F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09713D71-C7F8-4986-8177-4313B74C6F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5DB64EF4-C314-4ABA-901A-F48341C89A94}"/>
              </a:ext>
            </a:extLst>
          </p:cNvPr>
          <p:cNvSpPr>
            <a:spLocks noGrp="1"/>
          </p:cNvSpPr>
          <p:nvPr>
            <p:ph type="dt" sz="half" idx="10"/>
          </p:nvPr>
        </p:nvSpPr>
        <p:spPr/>
        <p:txBody>
          <a:bodyPr/>
          <a:lstStyle/>
          <a:p>
            <a:fld id="{50E12CDA-4F06-430F-A5B5-1F9AC0A9973C}" type="datetimeFigureOut">
              <a:rPr lang="pl-PL" smtClean="0"/>
              <a:t>04.05.2019</a:t>
            </a:fld>
            <a:endParaRPr lang="pl-PL"/>
          </a:p>
        </p:txBody>
      </p:sp>
      <p:sp>
        <p:nvSpPr>
          <p:cNvPr id="6" name="Symbol zastępczy stopki 5">
            <a:extLst>
              <a:ext uri="{FF2B5EF4-FFF2-40B4-BE49-F238E27FC236}">
                <a16:creationId xmlns:a16="http://schemas.microsoft.com/office/drawing/2014/main" id="{6182E79D-DCF4-4E42-B427-9BCA27FBF30C}"/>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F163E8E3-7FA6-48A7-9236-F17D2DDE2109}"/>
              </a:ext>
            </a:extLst>
          </p:cNvPr>
          <p:cNvSpPr>
            <a:spLocks noGrp="1"/>
          </p:cNvSpPr>
          <p:nvPr>
            <p:ph type="sldNum" sz="quarter" idx="12"/>
          </p:nvPr>
        </p:nvSpPr>
        <p:spPr/>
        <p:txBody>
          <a:bodyPr/>
          <a:lstStyle/>
          <a:p>
            <a:fld id="{8400D9EE-92B9-4C57-9ED7-60DDCB5DC541}" type="slidenum">
              <a:rPr lang="pl-PL" smtClean="0"/>
              <a:t>‹#›</a:t>
            </a:fld>
            <a:endParaRPr lang="pl-PL"/>
          </a:p>
        </p:txBody>
      </p:sp>
    </p:spTree>
    <p:extLst>
      <p:ext uri="{BB962C8B-B14F-4D97-AF65-F5344CB8AC3E}">
        <p14:creationId xmlns:p14="http://schemas.microsoft.com/office/powerpoint/2010/main" val="1942766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6AAE4223-06AA-4135-A10A-2901832917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A2C3E192-21B7-4EBE-999F-453EC6C1EC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D48FCDD-4185-4D94-8829-38F6218B6B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E12CDA-4F06-430F-A5B5-1F9AC0A9973C}" type="datetimeFigureOut">
              <a:rPr lang="pl-PL" smtClean="0"/>
              <a:t>04.05.2019</a:t>
            </a:fld>
            <a:endParaRPr lang="pl-PL"/>
          </a:p>
        </p:txBody>
      </p:sp>
      <p:sp>
        <p:nvSpPr>
          <p:cNvPr id="5" name="Symbol zastępczy stopki 4">
            <a:extLst>
              <a:ext uri="{FF2B5EF4-FFF2-40B4-BE49-F238E27FC236}">
                <a16:creationId xmlns:a16="http://schemas.microsoft.com/office/drawing/2014/main" id="{10712F80-DEE9-46B0-83D8-01803AC1AD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2781AE5E-BDDA-4EF9-BD1F-737A11D2CB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0D9EE-92B9-4C57-9ED7-60DDCB5DC541}" type="slidenum">
              <a:rPr lang="pl-PL" smtClean="0"/>
              <a:t>‹#›</a:t>
            </a:fld>
            <a:endParaRPr lang="pl-PL"/>
          </a:p>
        </p:txBody>
      </p:sp>
    </p:spTree>
    <p:extLst>
      <p:ext uri="{BB962C8B-B14F-4D97-AF65-F5344CB8AC3E}">
        <p14:creationId xmlns:p14="http://schemas.microsoft.com/office/powerpoint/2010/main" val="1148987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n.wikipedia.org/wiki/Portrait_of_Henry_VIII"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commons.wikimedia.org/wiki/File:King_Edward_VI_by_Hans_Holbein_the_Younger.jpg" TargetMode="External"/><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hyperlink" Target="https://commons.wikimedia.org/wiki/File:Lucas_Horenbout_-_Henry_VIII_-_WGA11740.jpg" TargetMode="Externa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en.wikipedia.org/wiki/File:Catherine_aragon.jpg" TargetMode="Externa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commons.wikimedia.org/wiki/File:Anne_boleyn_large.jpg" TargetMode="External"/><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hyperlink" Target="https://en.wikipedia.org/wiki/Queen_Katherine_Howard" TargetMode="Externa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en.wikipedia.org/wiki/Edward_VI_of_England" TargetMode="External"/><Relationship Id="rId7" Type="http://schemas.openxmlformats.org/officeDocument/2006/relationships/hyperlink" Target="https://creativecommons.org/licenses/by-sa/3.0/" TargetMode="External"/><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hyperlink" Target="https://sv.wikipedia.org/wiki/Fil:Elizabeth_I_of_England_c1585-90.jpg" TargetMode="External"/><Relationship Id="rId5" Type="http://schemas.openxmlformats.org/officeDocument/2006/relationships/image" Target="../media/image26.jp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wikidata.org/wiki/Q18937365" TargetMode="External"/><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parentesistoriche.altervista.org/jane-grey-regina-dimenticata/"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commons.wikimedia.org/wiki/File:Marie_Tudor.jpg" TargetMode="External"/><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hyperlink" Target="https://commons.wikimedia.org/wiki/File:Hans_Eworth_Mary_I_detail1.jpg" TargetMode="External"/><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commons.wikimedia.org/wiki/File:Elizabeth_I_in_coronation_robes.jpg" TargetMode="External"/><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gaukartifact.com/2013/04/01/house-of-stuart-family-tree/"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pl.wikipedia.org/wiki/El%C5%BCbieta_I_Tudor" TargetMode="External"/><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en.wikipedia.org/wiki/File:Elizabeth_I_(Armada_Portrait).jpg" TargetMode="External"/><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en.wikipedia.org/wiki/File:William_Shakespeare_1609.jpg" TargetMode="External"/><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commons.wikimedia.org/wiki/file:anglo-flemish_school,_arthur,_prince_of_wales_(granard_portrait)_-004.jpg" TargetMode="External"/><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hyperlink" Target="http://en.wikipedia.org/wiki/File:Margaret_Tudor.jpg" TargetMode="Externa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hyperlink" Target="http://flickr.com/photos/60861613@n00/3957043050" TargetMode="External"/><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hyperlink" Target="http://www.flickr.com/photos/60861613@N00/14393078212" TargetMode="Externa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extLst>
              <a:ext uri="{837473B0-CC2E-450A-ABE3-18F120FF3D39}">
                <a1611:picAttrSrcUrl xmlns:a1611="http://schemas.microsoft.com/office/drawing/2016/11/main" r:id="rId3"/>
              </a:ext>
            </a:extLst>
          </a:blip>
          <a:srcRect/>
          <a:stretch>
            <a:fillRect t="-29000" b="-29000"/>
          </a:stretch>
        </a:blipFill>
        <a:effectLst/>
      </p:bgPr>
    </p:bg>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A398DAD8-B435-4AA6-9F8C-2985BA9AA0AE}"/>
              </a:ext>
            </a:extLst>
          </p:cNvPr>
          <p:cNvSpPr/>
          <p:nvPr/>
        </p:nvSpPr>
        <p:spPr>
          <a:xfrm>
            <a:off x="737609" y="2368076"/>
            <a:ext cx="10716781" cy="2646878"/>
          </a:xfrm>
          <a:prstGeom prst="rect">
            <a:avLst/>
          </a:prstGeom>
          <a:noFill/>
        </p:spPr>
        <p:txBody>
          <a:bodyPr wrap="square" lIns="91440" tIns="45720" rIns="91440" bIns="45720">
            <a:spAutoFit/>
          </a:bodyPr>
          <a:lstStyle/>
          <a:p>
            <a:pPr algn="ctr"/>
            <a:r>
              <a:rPr lang="pl-PL" sz="11200" b="1" i="1" cap="none" spc="0" dirty="0">
                <a:ln w="0"/>
                <a:solidFill>
                  <a:schemeClr val="tx1"/>
                </a:solidFill>
                <a:latin typeface="Tw Cen MT Condensed Extra Bold" panose="020B0803020202020204" pitchFamily="34" charset="-18"/>
              </a:rPr>
              <a:t>The House of Tudor</a:t>
            </a:r>
          </a:p>
          <a:p>
            <a:pPr algn="ctr"/>
            <a:r>
              <a:rPr lang="pl-PL" sz="5400" b="1" i="1" dirty="0">
                <a:ln w="0"/>
                <a:latin typeface="Tw Cen MT Condensed Extra Bold" panose="020B0803020202020204" pitchFamily="34" charset="-18"/>
              </a:rPr>
              <a:t>Dynastia Tudorów</a:t>
            </a:r>
            <a:endParaRPr lang="pl-PL" sz="5400" b="1" i="1" cap="none" spc="0" dirty="0">
              <a:ln w="0"/>
              <a:solidFill>
                <a:schemeClr val="tx1"/>
              </a:solidFill>
              <a:latin typeface="Tw Cen MT Condensed Extra Bold" panose="020B0803020202020204" pitchFamily="34" charset="-18"/>
            </a:endParaRPr>
          </a:p>
        </p:txBody>
      </p:sp>
      <p:sp>
        <p:nvSpPr>
          <p:cNvPr id="5" name="Prostokąt 4">
            <a:extLst>
              <a:ext uri="{FF2B5EF4-FFF2-40B4-BE49-F238E27FC236}">
                <a16:creationId xmlns:a16="http://schemas.microsoft.com/office/drawing/2014/main" id="{9D357925-AAA8-4155-A74F-8D5FA6AF3A2F}"/>
              </a:ext>
            </a:extLst>
          </p:cNvPr>
          <p:cNvSpPr/>
          <p:nvPr/>
        </p:nvSpPr>
        <p:spPr>
          <a:xfrm>
            <a:off x="10636026" y="5494875"/>
            <a:ext cx="184730" cy="261610"/>
          </a:xfrm>
          <a:prstGeom prst="rect">
            <a:avLst/>
          </a:prstGeom>
          <a:noFill/>
        </p:spPr>
        <p:txBody>
          <a:bodyPr wrap="none" lIns="91440" tIns="45720" rIns="91440" bIns="45720">
            <a:spAutoFit/>
          </a:bodyPr>
          <a:lstStyle/>
          <a:p>
            <a:pPr algn="ctr"/>
            <a:endParaRPr lang="pl-PL" sz="1100" b="0" cap="none" spc="0" dirty="0">
              <a:ln w="0"/>
              <a:solidFill>
                <a:schemeClr val="tx1"/>
              </a:solidFill>
              <a:effectLst>
                <a:outerShdw blurRad="38100" dist="19050" dir="2700000" algn="tl" rotWithShape="0">
                  <a:schemeClr val="dk1">
                    <a:alpha val="40000"/>
                  </a:schemeClr>
                </a:outerShdw>
              </a:effectLst>
            </a:endParaRPr>
          </a:p>
        </p:txBody>
      </p:sp>
      <p:sp>
        <p:nvSpPr>
          <p:cNvPr id="2" name="Prostokąt 1">
            <a:extLst>
              <a:ext uri="{FF2B5EF4-FFF2-40B4-BE49-F238E27FC236}">
                <a16:creationId xmlns:a16="http://schemas.microsoft.com/office/drawing/2014/main" id="{DBE93EC8-742B-4E0E-8DB0-3BA1855B7494}"/>
              </a:ext>
            </a:extLst>
          </p:cNvPr>
          <p:cNvSpPr/>
          <p:nvPr/>
        </p:nvSpPr>
        <p:spPr>
          <a:xfrm>
            <a:off x="2880440" y="5404324"/>
            <a:ext cx="6431120" cy="1077218"/>
          </a:xfrm>
          <a:prstGeom prst="rect">
            <a:avLst/>
          </a:prstGeom>
          <a:noFill/>
        </p:spPr>
        <p:txBody>
          <a:bodyPr wrap="none" lIns="91440" tIns="45720" rIns="91440" bIns="45720">
            <a:spAutoFit/>
          </a:bodyPr>
          <a:lstStyle/>
          <a:p>
            <a:pPr algn="ctr"/>
            <a:r>
              <a:rPr lang="pl-PL" sz="2800" b="0" cap="none" spc="0" dirty="0">
                <a:ln w="0"/>
                <a:solidFill>
                  <a:schemeClr val="tx1"/>
                </a:solidFill>
                <a:effectLst>
                  <a:outerShdw blurRad="38100" dist="19050" dir="2700000" algn="tl" rotWithShape="0">
                    <a:schemeClr val="dk1">
                      <a:alpha val="40000"/>
                    </a:schemeClr>
                  </a:outerShdw>
                </a:effectLst>
              </a:rPr>
              <a:t>Author : Ania Przygoda</a:t>
            </a:r>
          </a:p>
          <a:p>
            <a:pPr algn="ctr"/>
            <a:r>
              <a:rPr lang="pl-PL" dirty="0" err="1">
                <a:ln w="0"/>
                <a:effectLst>
                  <a:outerShdw blurRad="38100" dist="19050" dir="2700000" algn="tl" rotWithShape="0">
                    <a:schemeClr val="dk1">
                      <a:alpha val="40000"/>
                    </a:schemeClr>
                  </a:outerShdw>
                </a:effectLst>
              </a:rPr>
              <a:t>Suppervised</a:t>
            </a:r>
            <a:r>
              <a:rPr lang="pl-PL" dirty="0">
                <a:ln w="0"/>
                <a:effectLst>
                  <a:outerShdw blurRad="38100" dist="19050" dir="2700000" algn="tl" rotWithShape="0">
                    <a:schemeClr val="dk1">
                      <a:alpha val="40000"/>
                    </a:schemeClr>
                  </a:outerShdw>
                </a:effectLst>
              </a:rPr>
              <a:t> by : Małgorzata Stasińska</a:t>
            </a:r>
          </a:p>
          <a:p>
            <a:pPr algn="ctr"/>
            <a:r>
              <a:rPr lang="pl-PL" b="0" cap="none" spc="0" dirty="0" err="1">
                <a:ln w="0"/>
                <a:solidFill>
                  <a:schemeClr val="tx1"/>
                </a:solidFill>
                <a:effectLst>
                  <a:outerShdw blurRad="38100" dist="19050" dir="2700000" algn="tl" rotWithShape="0">
                    <a:schemeClr val="dk1">
                      <a:alpha val="40000"/>
                    </a:schemeClr>
                  </a:outerShdw>
                </a:effectLst>
              </a:rPr>
              <a:t>Primary</a:t>
            </a:r>
            <a:r>
              <a:rPr lang="pl-PL" b="0" cap="none" spc="0" dirty="0">
                <a:ln w="0"/>
                <a:solidFill>
                  <a:schemeClr val="tx1"/>
                </a:solidFill>
                <a:effectLst>
                  <a:outerShdw blurRad="38100" dist="19050" dir="2700000" algn="tl" rotWithShape="0">
                    <a:schemeClr val="dk1">
                      <a:alpha val="40000"/>
                    </a:schemeClr>
                  </a:outerShdw>
                </a:effectLst>
              </a:rPr>
              <a:t> </a:t>
            </a:r>
            <a:r>
              <a:rPr lang="pl-PL" dirty="0">
                <a:ln w="0"/>
                <a:effectLst>
                  <a:outerShdw blurRad="38100" dist="19050" dir="2700000" algn="tl" rotWithShape="0">
                    <a:schemeClr val="dk1">
                      <a:alpha val="40000"/>
                    </a:schemeClr>
                  </a:outerShdw>
                </a:effectLst>
              </a:rPr>
              <a:t>School numer 6 in Zgierz with  </a:t>
            </a:r>
            <a:r>
              <a:rPr lang="pl-PL" dirty="0" err="1">
                <a:ln w="0"/>
                <a:effectLst>
                  <a:outerShdw blurRad="38100" dist="19050" dir="2700000" algn="tl" rotWithShape="0">
                    <a:schemeClr val="dk1">
                      <a:alpha val="40000"/>
                    </a:schemeClr>
                  </a:outerShdw>
                </a:effectLst>
              </a:rPr>
              <a:t>Bilingual</a:t>
            </a:r>
            <a:r>
              <a:rPr lang="pl-PL" dirty="0">
                <a:ln w="0"/>
                <a:effectLst>
                  <a:outerShdw blurRad="38100" dist="19050" dir="2700000" algn="tl" rotWithShape="0">
                    <a:schemeClr val="dk1">
                      <a:alpha val="40000"/>
                    </a:schemeClr>
                  </a:outerShdw>
                </a:effectLst>
              </a:rPr>
              <a:t> and Sports </a:t>
            </a:r>
            <a:r>
              <a:rPr lang="pl-PL" dirty="0" err="1">
                <a:ln w="0"/>
                <a:effectLst>
                  <a:outerShdw blurRad="38100" dist="19050" dir="2700000" algn="tl" rotWithShape="0">
                    <a:schemeClr val="dk1">
                      <a:alpha val="40000"/>
                    </a:schemeClr>
                  </a:outerShdw>
                </a:effectLst>
              </a:rPr>
              <a:t>Classes</a:t>
            </a:r>
            <a:endParaRPr lang="pl-PL"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2522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A9E2C34E-4DEB-46E1-B8EA-2F693BBACD8C}"/>
              </a:ext>
            </a:extLst>
          </p:cNvPr>
          <p:cNvPicPr>
            <a:picLocks noChangeAspect="1"/>
          </p:cNvPicPr>
          <p:nvPr/>
        </p:nvPicPr>
        <p:blipFill>
          <a:blip r:embed="rId2"/>
          <a:stretch>
            <a:fillRect/>
          </a:stretch>
        </p:blipFill>
        <p:spPr>
          <a:xfrm>
            <a:off x="106558" y="272878"/>
            <a:ext cx="4539971" cy="5955660"/>
          </a:xfrm>
          <a:prstGeom prst="rect">
            <a:avLst/>
          </a:prstGeom>
        </p:spPr>
      </p:pic>
      <p:pic>
        <p:nvPicPr>
          <p:cNvPr id="5" name="Obraz 4">
            <a:extLst>
              <a:ext uri="{FF2B5EF4-FFF2-40B4-BE49-F238E27FC236}">
                <a16:creationId xmlns:a16="http://schemas.microsoft.com/office/drawing/2014/main" id="{1D274AE9-DFAC-48D7-8139-528A2D6E0D1B}"/>
              </a:ext>
            </a:extLst>
          </p:cNvPr>
          <p:cNvPicPr>
            <a:picLocks noChangeAspect="1"/>
          </p:cNvPicPr>
          <p:nvPr/>
        </p:nvPicPr>
        <p:blipFill>
          <a:blip r:embed="rId3"/>
          <a:stretch>
            <a:fillRect/>
          </a:stretch>
        </p:blipFill>
        <p:spPr>
          <a:xfrm>
            <a:off x="8608979" y="744165"/>
            <a:ext cx="3583021" cy="5369668"/>
          </a:xfrm>
          <a:prstGeom prst="rect">
            <a:avLst/>
          </a:prstGeom>
        </p:spPr>
      </p:pic>
      <p:sp>
        <p:nvSpPr>
          <p:cNvPr id="6" name="Prostokąt 5">
            <a:extLst>
              <a:ext uri="{FF2B5EF4-FFF2-40B4-BE49-F238E27FC236}">
                <a16:creationId xmlns:a16="http://schemas.microsoft.com/office/drawing/2014/main" id="{76BC19D7-8B69-41E9-8A96-D00D3AC7EAED}"/>
              </a:ext>
            </a:extLst>
          </p:cNvPr>
          <p:cNvSpPr/>
          <p:nvPr/>
        </p:nvSpPr>
        <p:spPr>
          <a:xfrm>
            <a:off x="4721157" y="1354856"/>
            <a:ext cx="3887822" cy="1015663"/>
          </a:xfrm>
          <a:prstGeom prst="rect">
            <a:avLst/>
          </a:prstGeom>
        </p:spPr>
        <p:txBody>
          <a:bodyPr wrap="square">
            <a:spAutoFit/>
          </a:bodyPr>
          <a:lstStyle/>
          <a:p>
            <a:pPr marL="285750" indent="-285750" algn="ctr">
              <a:buFont typeface="Arial" panose="020B0604020202020204" pitchFamily="34" charset="0"/>
              <a:buChar char="•"/>
            </a:pPr>
            <a:r>
              <a:rPr lang="en-US" sz="2000" dirty="0">
                <a:solidFill>
                  <a:srgbClr val="002060"/>
                </a:solidFill>
              </a:rPr>
              <a:t>The grave of Henry VII and Elizabeth of </a:t>
            </a:r>
            <a:r>
              <a:rPr lang="en-US" sz="2000" dirty="0" err="1">
                <a:solidFill>
                  <a:srgbClr val="002060"/>
                </a:solidFill>
              </a:rPr>
              <a:t>Yor</a:t>
            </a:r>
            <a:r>
              <a:rPr lang="pl-PL" sz="2000" dirty="0">
                <a:solidFill>
                  <a:srgbClr val="002060"/>
                </a:solidFill>
              </a:rPr>
              <a:t>k </a:t>
            </a:r>
          </a:p>
          <a:p>
            <a:pPr marL="285750" indent="-285750" algn="ctr">
              <a:buFont typeface="Arial" panose="020B0604020202020204" pitchFamily="34" charset="0"/>
              <a:buChar char="•"/>
            </a:pPr>
            <a:r>
              <a:rPr lang="pl-PL" sz="2000" dirty="0">
                <a:solidFill>
                  <a:srgbClr val="002060"/>
                </a:solidFill>
              </a:rPr>
              <a:t>i</a:t>
            </a:r>
            <a:r>
              <a:rPr lang="en-US" sz="2000" dirty="0">
                <a:solidFill>
                  <a:srgbClr val="002060"/>
                </a:solidFill>
              </a:rPr>
              <a:t>n Westminster Abby Chapel.</a:t>
            </a:r>
            <a:endParaRPr lang="pl-PL" sz="2000" dirty="0">
              <a:solidFill>
                <a:srgbClr val="002060"/>
              </a:solidFill>
            </a:endParaRPr>
          </a:p>
        </p:txBody>
      </p:sp>
      <p:sp>
        <p:nvSpPr>
          <p:cNvPr id="7" name="Prostokąt 6">
            <a:extLst>
              <a:ext uri="{FF2B5EF4-FFF2-40B4-BE49-F238E27FC236}">
                <a16:creationId xmlns:a16="http://schemas.microsoft.com/office/drawing/2014/main" id="{C8CA660F-372D-41CA-8A61-4563E4AF7788}"/>
              </a:ext>
            </a:extLst>
          </p:cNvPr>
          <p:cNvSpPr/>
          <p:nvPr/>
        </p:nvSpPr>
        <p:spPr>
          <a:xfrm>
            <a:off x="4828162" y="3105834"/>
            <a:ext cx="3780817" cy="1015663"/>
          </a:xfrm>
          <a:prstGeom prst="rect">
            <a:avLst/>
          </a:prstGeom>
        </p:spPr>
        <p:txBody>
          <a:bodyPr wrap="square">
            <a:spAutoFit/>
          </a:bodyPr>
          <a:lstStyle/>
          <a:p>
            <a:pPr marL="285750" indent="-285750" algn="ctr">
              <a:buFont typeface="Arial" panose="020B0604020202020204" pitchFamily="34" charset="0"/>
              <a:buChar char="•"/>
            </a:pPr>
            <a:r>
              <a:rPr lang="pl-PL" sz="2000" dirty="0"/>
              <a:t>Grób Henryka VII </a:t>
            </a:r>
            <a:br>
              <a:rPr lang="pl-PL" sz="2000" dirty="0"/>
            </a:br>
            <a:r>
              <a:rPr lang="pl-PL" sz="2000" dirty="0"/>
              <a:t>i Elżbiety z Yorku w kaplicy Opactwa Westminsterskiego. </a:t>
            </a:r>
          </a:p>
        </p:txBody>
      </p:sp>
    </p:spTree>
    <p:extLst>
      <p:ext uri="{BB962C8B-B14F-4D97-AF65-F5344CB8AC3E}">
        <p14:creationId xmlns:p14="http://schemas.microsoft.com/office/powerpoint/2010/main" val="2852371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D33CCDF7-79F7-48CE-B8F1-B5AAABE4A54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84313" y="503583"/>
            <a:ext cx="3684104" cy="3736427"/>
          </a:xfrm>
          <a:prstGeom prst="rect">
            <a:avLst/>
          </a:prstGeom>
        </p:spPr>
      </p:pic>
      <p:sp>
        <p:nvSpPr>
          <p:cNvPr id="5" name="Prostokąt 4">
            <a:extLst>
              <a:ext uri="{FF2B5EF4-FFF2-40B4-BE49-F238E27FC236}">
                <a16:creationId xmlns:a16="http://schemas.microsoft.com/office/drawing/2014/main" id="{E7E7A821-14E9-48DC-ABDD-743260816FD3}"/>
              </a:ext>
            </a:extLst>
          </p:cNvPr>
          <p:cNvSpPr/>
          <p:nvPr/>
        </p:nvSpPr>
        <p:spPr>
          <a:xfrm>
            <a:off x="5140857" y="506368"/>
            <a:ext cx="5288604" cy="2246769"/>
          </a:xfrm>
          <a:prstGeom prst="rect">
            <a:avLst/>
          </a:prstGeom>
        </p:spPr>
        <p:txBody>
          <a:bodyPr wrap="square">
            <a:spAutoFit/>
          </a:bodyPr>
          <a:lstStyle/>
          <a:p>
            <a:r>
              <a:rPr lang="pl-PL" sz="2800" b="1" dirty="0"/>
              <a:t>Henry VIII</a:t>
            </a:r>
          </a:p>
          <a:p>
            <a:r>
              <a:rPr lang="pl-PL" sz="2800" b="1" dirty="0"/>
              <a:t>1491 – 1547</a:t>
            </a:r>
          </a:p>
          <a:p>
            <a:r>
              <a:rPr lang="pl-PL" sz="2800" b="1" dirty="0" err="1"/>
              <a:t>Crowned</a:t>
            </a:r>
            <a:r>
              <a:rPr lang="pl-PL" sz="2800" b="1" dirty="0"/>
              <a:t> in 1509</a:t>
            </a:r>
          </a:p>
          <a:p>
            <a:r>
              <a:rPr lang="pl-PL" sz="2800" b="1" dirty="0"/>
              <a:t>The </a:t>
            </a:r>
            <a:r>
              <a:rPr lang="pl-PL" sz="2800" b="1" dirty="0" err="1"/>
              <a:t>second</a:t>
            </a:r>
            <a:r>
              <a:rPr lang="pl-PL" sz="2800" b="1" dirty="0"/>
              <a:t> Tudor on the </a:t>
            </a:r>
            <a:r>
              <a:rPr lang="pl-PL" sz="2800" b="1" dirty="0" err="1"/>
              <a:t>throne</a:t>
            </a:r>
            <a:r>
              <a:rPr lang="pl-PL" sz="2800" b="1" dirty="0"/>
              <a:t> of England</a:t>
            </a:r>
          </a:p>
        </p:txBody>
      </p:sp>
      <p:sp>
        <p:nvSpPr>
          <p:cNvPr id="3" name="pole tekstowe 2">
            <a:extLst>
              <a:ext uri="{FF2B5EF4-FFF2-40B4-BE49-F238E27FC236}">
                <a16:creationId xmlns:a16="http://schemas.microsoft.com/office/drawing/2014/main" id="{11AE9806-8913-4A2D-B73F-D6B5CC479470}"/>
              </a:ext>
            </a:extLst>
          </p:cNvPr>
          <p:cNvSpPr txBox="1"/>
          <p:nvPr/>
        </p:nvSpPr>
        <p:spPr>
          <a:xfrm>
            <a:off x="384313" y="4439478"/>
            <a:ext cx="5711687" cy="2092881"/>
          </a:xfrm>
          <a:prstGeom prst="rect">
            <a:avLst/>
          </a:prstGeom>
          <a:noFill/>
        </p:spPr>
        <p:txBody>
          <a:bodyPr wrap="square" rtlCol="0">
            <a:spAutoFit/>
          </a:bodyPr>
          <a:lstStyle/>
          <a:p>
            <a:r>
              <a:rPr lang="pl-PL" sz="2800" b="1" dirty="0"/>
              <a:t>Henryk VIII</a:t>
            </a:r>
          </a:p>
          <a:p>
            <a:r>
              <a:rPr lang="pl-PL" sz="2800" b="1" dirty="0"/>
              <a:t>1491 – 1547</a:t>
            </a:r>
          </a:p>
          <a:p>
            <a:r>
              <a:rPr lang="pl-PL" sz="2800" b="1" dirty="0"/>
              <a:t>Koronowany w 1509</a:t>
            </a:r>
          </a:p>
          <a:p>
            <a:r>
              <a:rPr lang="pl-PL" sz="2800" b="1" dirty="0"/>
              <a:t>Drugi z Tudorów na tronie Anglii</a:t>
            </a:r>
          </a:p>
          <a:p>
            <a:endParaRPr lang="pl-PL" dirty="0"/>
          </a:p>
        </p:txBody>
      </p:sp>
      <p:pic>
        <p:nvPicPr>
          <p:cNvPr id="7" name="Obraz 6" descr="Obraz zawierający mężczyzna, noszenie, osoba, wewnątrz&#10;&#10;Opis wygenerowany automatycznie">
            <a:extLst>
              <a:ext uri="{FF2B5EF4-FFF2-40B4-BE49-F238E27FC236}">
                <a16:creationId xmlns:a16="http://schemas.microsoft.com/office/drawing/2014/main" id="{429EC046-01CC-4FC2-9CC3-CC422D277D9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224289" y="2464904"/>
            <a:ext cx="3841275" cy="4227443"/>
          </a:xfrm>
          <a:prstGeom prst="rect">
            <a:avLst/>
          </a:prstGeom>
        </p:spPr>
      </p:pic>
    </p:spTree>
    <p:extLst>
      <p:ext uri="{BB962C8B-B14F-4D97-AF65-F5344CB8AC3E}">
        <p14:creationId xmlns:p14="http://schemas.microsoft.com/office/powerpoint/2010/main" val="1232522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57990CE4-E5F0-4CEA-A5AB-6D1847D2D0BD}"/>
              </a:ext>
            </a:extLst>
          </p:cNvPr>
          <p:cNvSpPr/>
          <p:nvPr/>
        </p:nvSpPr>
        <p:spPr>
          <a:xfrm>
            <a:off x="543339" y="1589860"/>
            <a:ext cx="5552661" cy="5016758"/>
          </a:xfrm>
          <a:prstGeom prst="rect">
            <a:avLst/>
          </a:prstGeom>
        </p:spPr>
        <p:txBody>
          <a:bodyPr wrap="square">
            <a:spAutoFit/>
          </a:bodyPr>
          <a:lstStyle/>
          <a:p>
            <a:pPr marL="285750" indent="-285750">
              <a:buFont typeface="Arial" panose="020B0604020202020204" pitchFamily="34" charset="0"/>
              <a:buChar char="•"/>
            </a:pPr>
            <a:r>
              <a:rPr lang="pl-PL" sz="2000" dirty="0">
                <a:solidFill>
                  <a:schemeClr val="accent5">
                    <a:lumMod val="50000"/>
                  </a:schemeClr>
                </a:solidFill>
              </a:rPr>
              <a:t>As a </a:t>
            </a:r>
            <a:r>
              <a:rPr lang="pl-PL" sz="2000" dirty="0" err="1">
                <a:solidFill>
                  <a:schemeClr val="accent5">
                    <a:lumMod val="50000"/>
                  </a:schemeClr>
                </a:solidFill>
              </a:rPr>
              <a:t>young</a:t>
            </a:r>
            <a:r>
              <a:rPr lang="pl-PL" sz="2000" dirty="0">
                <a:solidFill>
                  <a:schemeClr val="accent5">
                    <a:lumMod val="50000"/>
                  </a:schemeClr>
                </a:solidFill>
              </a:rPr>
              <a:t> </a:t>
            </a:r>
            <a:r>
              <a:rPr lang="pl-PL" sz="2000" dirty="0" err="1">
                <a:solidFill>
                  <a:schemeClr val="accent5">
                    <a:lumMod val="50000"/>
                  </a:schemeClr>
                </a:solidFill>
              </a:rPr>
              <a:t>man</a:t>
            </a:r>
            <a:r>
              <a:rPr lang="pl-PL" sz="2000" dirty="0">
                <a:solidFill>
                  <a:schemeClr val="accent5">
                    <a:lumMod val="50000"/>
                  </a:schemeClr>
                </a:solidFill>
              </a:rPr>
              <a:t>, Henry VIII </a:t>
            </a:r>
            <a:r>
              <a:rPr lang="pl-PL" sz="2000" dirty="0" err="1">
                <a:solidFill>
                  <a:schemeClr val="accent5">
                    <a:lumMod val="50000"/>
                  </a:schemeClr>
                </a:solidFill>
              </a:rPr>
              <a:t>placed</a:t>
            </a:r>
            <a:r>
              <a:rPr lang="pl-PL" sz="2000" dirty="0">
                <a:solidFill>
                  <a:schemeClr val="accent5">
                    <a:lumMod val="50000"/>
                  </a:schemeClr>
                </a:solidFill>
              </a:rPr>
              <a:t> </a:t>
            </a:r>
            <a:r>
              <a:rPr lang="pl-PL" sz="2000" dirty="0" err="1">
                <a:solidFill>
                  <a:schemeClr val="accent5">
                    <a:lumMod val="50000"/>
                  </a:schemeClr>
                </a:solidFill>
              </a:rPr>
              <a:t>more</a:t>
            </a:r>
            <a:r>
              <a:rPr lang="pl-PL" sz="2000" dirty="0">
                <a:solidFill>
                  <a:schemeClr val="accent5">
                    <a:lumMod val="50000"/>
                  </a:schemeClr>
                </a:solidFill>
              </a:rPr>
              <a:t> </a:t>
            </a:r>
            <a:r>
              <a:rPr lang="pl-PL" sz="2000" dirty="0" err="1">
                <a:solidFill>
                  <a:schemeClr val="accent5">
                    <a:lumMod val="50000"/>
                  </a:schemeClr>
                </a:solidFill>
              </a:rPr>
              <a:t>emphasis</a:t>
            </a:r>
            <a:r>
              <a:rPr lang="pl-PL" sz="2000" dirty="0">
                <a:solidFill>
                  <a:schemeClr val="accent5">
                    <a:lumMod val="50000"/>
                  </a:schemeClr>
                </a:solidFill>
              </a:rPr>
              <a:t> on sport and </a:t>
            </a:r>
            <a:r>
              <a:rPr lang="pl-PL" sz="2000" dirty="0" err="1">
                <a:solidFill>
                  <a:schemeClr val="accent5">
                    <a:lumMod val="50000"/>
                  </a:schemeClr>
                </a:solidFill>
              </a:rPr>
              <a:t>fun</a:t>
            </a:r>
            <a:r>
              <a:rPr lang="pl-PL" sz="2000" dirty="0">
                <a:solidFill>
                  <a:schemeClr val="accent5">
                    <a:lumMod val="50000"/>
                  </a:schemeClr>
                </a:solidFill>
              </a:rPr>
              <a:t> </a:t>
            </a:r>
            <a:r>
              <a:rPr lang="pl-PL" sz="2000" dirty="0" err="1">
                <a:solidFill>
                  <a:schemeClr val="accent5">
                    <a:lumMod val="50000"/>
                  </a:schemeClr>
                </a:solidFill>
              </a:rPr>
              <a:t>than</a:t>
            </a:r>
            <a:r>
              <a:rPr lang="pl-PL" sz="2000" dirty="0">
                <a:solidFill>
                  <a:schemeClr val="accent5">
                    <a:lumMod val="50000"/>
                  </a:schemeClr>
                </a:solidFill>
              </a:rPr>
              <a:t> on the </a:t>
            </a:r>
            <a:r>
              <a:rPr lang="pl-PL" sz="2000" dirty="0" err="1">
                <a:solidFill>
                  <a:schemeClr val="accent5">
                    <a:lumMod val="50000"/>
                  </a:schemeClr>
                </a:solidFill>
              </a:rPr>
              <a:t>duty</a:t>
            </a:r>
            <a:r>
              <a:rPr lang="pl-PL" sz="2000" dirty="0">
                <a:solidFill>
                  <a:schemeClr val="accent5">
                    <a:lumMod val="50000"/>
                  </a:schemeClr>
                </a:solidFill>
              </a:rPr>
              <a:t> of policy and </a:t>
            </a:r>
            <a:r>
              <a:rPr lang="pl-PL" sz="2000" dirty="0" err="1">
                <a:solidFill>
                  <a:schemeClr val="accent5">
                    <a:lumMod val="50000"/>
                  </a:schemeClr>
                </a:solidFill>
              </a:rPr>
              <a:t>ruling</a:t>
            </a:r>
            <a:r>
              <a:rPr lang="pl-PL" sz="2000" dirty="0">
                <a:solidFill>
                  <a:schemeClr val="accent5">
                    <a:lumMod val="50000"/>
                  </a:schemeClr>
                </a:solidFill>
              </a:rPr>
              <a:t>.</a:t>
            </a:r>
          </a:p>
          <a:p>
            <a:pPr marL="285750" indent="-285750">
              <a:buFont typeface="Arial" panose="020B0604020202020204" pitchFamily="34" charset="0"/>
              <a:buChar char="•"/>
            </a:pPr>
            <a:r>
              <a:rPr lang="pl-PL" sz="2000" dirty="0">
                <a:solidFill>
                  <a:schemeClr val="accent5">
                    <a:lumMod val="50000"/>
                  </a:schemeClr>
                </a:solidFill>
              </a:rPr>
              <a:t>A </a:t>
            </a:r>
            <a:r>
              <a:rPr lang="pl-PL" sz="2000" dirty="0" err="1">
                <a:solidFill>
                  <a:schemeClr val="accent5">
                    <a:lumMod val="50000"/>
                  </a:schemeClr>
                </a:solidFill>
              </a:rPr>
              <a:t>cultured</a:t>
            </a:r>
            <a:r>
              <a:rPr lang="pl-PL" sz="2000" dirty="0">
                <a:solidFill>
                  <a:schemeClr val="accent5">
                    <a:lumMod val="50000"/>
                  </a:schemeClr>
                </a:solidFill>
              </a:rPr>
              <a:t> </a:t>
            </a:r>
            <a:r>
              <a:rPr lang="pl-PL" sz="2000" dirty="0" err="1">
                <a:solidFill>
                  <a:schemeClr val="accent5">
                    <a:lumMod val="50000"/>
                  </a:schemeClr>
                </a:solidFill>
              </a:rPr>
              <a:t>man</a:t>
            </a:r>
            <a:r>
              <a:rPr lang="pl-PL" sz="2000" dirty="0">
                <a:solidFill>
                  <a:schemeClr val="accent5">
                    <a:lumMod val="50000"/>
                  </a:schemeClr>
                </a:solidFill>
              </a:rPr>
              <a:t>, Henry was </a:t>
            </a:r>
            <a:r>
              <a:rPr lang="pl-PL" sz="2000" dirty="0" err="1">
                <a:solidFill>
                  <a:schemeClr val="accent5">
                    <a:lumMod val="50000"/>
                  </a:schemeClr>
                </a:solidFill>
              </a:rPr>
              <a:t>an</a:t>
            </a:r>
            <a:r>
              <a:rPr lang="pl-PL" sz="2000" dirty="0">
                <a:solidFill>
                  <a:schemeClr val="accent5">
                    <a:lumMod val="50000"/>
                  </a:schemeClr>
                </a:solidFill>
              </a:rPr>
              <a:t> </a:t>
            </a:r>
            <a:r>
              <a:rPr lang="pl-PL" sz="2000" dirty="0" err="1">
                <a:solidFill>
                  <a:schemeClr val="accent5">
                    <a:lumMod val="50000"/>
                  </a:schemeClr>
                </a:solidFill>
              </a:rPr>
              <a:t>accomplished</a:t>
            </a:r>
            <a:r>
              <a:rPr lang="pl-PL" sz="2000" dirty="0">
                <a:solidFill>
                  <a:schemeClr val="accent5">
                    <a:lumMod val="50000"/>
                  </a:schemeClr>
                </a:solidFill>
              </a:rPr>
              <a:t> </a:t>
            </a:r>
            <a:r>
              <a:rPr lang="pl-PL" sz="2000" dirty="0" err="1">
                <a:solidFill>
                  <a:schemeClr val="accent5">
                    <a:lumMod val="50000"/>
                  </a:schemeClr>
                </a:solidFill>
              </a:rPr>
              <a:t>musician</a:t>
            </a:r>
            <a:r>
              <a:rPr lang="pl-PL" sz="2000" dirty="0">
                <a:solidFill>
                  <a:schemeClr val="accent5">
                    <a:lumMod val="50000"/>
                  </a:schemeClr>
                </a:solidFill>
              </a:rPr>
              <a:t> and </a:t>
            </a:r>
            <a:r>
              <a:rPr lang="pl-PL" sz="2000" dirty="0" err="1">
                <a:solidFill>
                  <a:schemeClr val="accent5">
                    <a:lumMod val="50000"/>
                  </a:schemeClr>
                </a:solidFill>
              </a:rPr>
              <a:t>occasional</a:t>
            </a:r>
            <a:r>
              <a:rPr lang="pl-PL" sz="2000" dirty="0">
                <a:solidFill>
                  <a:schemeClr val="accent5">
                    <a:lumMod val="50000"/>
                  </a:schemeClr>
                </a:solidFill>
              </a:rPr>
              <a:t> </a:t>
            </a:r>
            <a:r>
              <a:rPr lang="pl-PL" sz="2000" dirty="0" err="1">
                <a:solidFill>
                  <a:schemeClr val="accent5">
                    <a:lumMod val="50000"/>
                  </a:schemeClr>
                </a:solidFill>
              </a:rPr>
              <a:t>composer</a:t>
            </a:r>
            <a:r>
              <a:rPr lang="pl-PL" sz="2000" dirty="0">
                <a:solidFill>
                  <a:schemeClr val="accent5">
                    <a:lumMod val="50000"/>
                  </a:schemeClr>
                </a:solidFill>
              </a:rPr>
              <a:t>.</a:t>
            </a:r>
          </a:p>
          <a:p>
            <a:pPr marL="285750" indent="-285750">
              <a:buFont typeface="Arial" panose="020B0604020202020204" pitchFamily="34" charset="0"/>
              <a:buChar char="•"/>
            </a:pPr>
            <a:r>
              <a:rPr lang="pl-PL" sz="2000" dirty="0">
                <a:solidFill>
                  <a:schemeClr val="accent5">
                    <a:lumMod val="50000"/>
                  </a:schemeClr>
                </a:solidFill>
              </a:rPr>
              <a:t>„</a:t>
            </a:r>
            <a:r>
              <a:rPr lang="pl-PL" sz="2000" dirty="0" err="1">
                <a:solidFill>
                  <a:schemeClr val="accent5">
                    <a:lumMod val="50000"/>
                  </a:schemeClr>
                </a:solidFill>
              </a:rPr>
              <a:t>Pastime</a:t>
            </a:r>
            <a:r>
              <a:rPr lang="pl-PL" sz="2000" dirty="0">
                <a:solidFill>
                  <a:schemeClr val="accent5">
                    <a:lumMod val="50000"/>
                  </a:schemeClr>
                </a:solidFill>
              </a:rPr>
              <a:t> with </a:t>
            </a:r>
            <a:r>
              <a:rPr lang="pl-PL" sz="2000" dirty="0" err="1">
                <a:solidFill>
                  <a:schemeClr val="accent5">
                    <a:lumMod val="50000"/>
                  </a:schemeClr>
                </a:solidFill>
              </a:rPr>
              <a:t>good</a:t>
            </a:r>
            <a:r>
              <a:rPr lang="pl-PL" sz="2000" dirty="0">
                <a:solidFill>
                  <a:schemeClr val="accent5">
                    <a:lumMod val="50000"/>
                  </a:schemeClr>
                </a:solidFill>
              </a:rPr>
              <a:t> </a:t>
            </a:r>
            <a:r>
              <a:rPr lang="pl-PL" sz="2000" dirty="0" err="1">
                <a:solidFill>
                  <a:schemeClr val="accent5">
                    <a:lumMod val="50000"/>
                  </a:schemeClr>
                </a:solidFill>
              </a:rPr>
              <a:t>company</a:t>
            </a:r>
            <a:r>
              <a:rPr lang="pl-PL" sz="2000" dirty="0">
                <a:solidFill>
                  <a:schemeClr val="accent5">
                    <a:lumMod val="50000"/>
                  </a:schemeClr>
                </a:solidFill>
              </a:rPr>
              <a:t>” was </a:t>
            </a:r>
            <a:r>
              <a:rPr lang="pl-PL" sz="2000" dirty="0" err="1">
                <a:solidFill>
                  <a:schemeClr val="accent5">
                    <a:lumMod val="50000"/>
                  </a:schemeClr>
                </a:solidFill>
              </a:rPr>
              <a:t>his</a:t>
            </a:r>
            <a:r>
              <a:rPr lang="pl-PL" sz="2000" dirty="0">
                <a:solidFill>
                  <a:schemeClr val="accent5">
                    <a:lumMod val="50000"/>
                  </a:schemeClr>
                </a:solidFill>
              </a:rPr>
              <a:t> song and </a:t>
            </a:r>
            <a:r>
              <a:rPr lang="pl-PL" sz="2000" dirty="0" err="1">
                <a:solidFill>
                  <a:schemeClr val="accent5">
                    <a:lumMod val="50000"/>
                  </a:schemeClr>
                </a:solidFill>
              </a:rPr>
              <a:t>his</a:t>
            </a:r>
            <a:r>
              <a:rPr lang="pl-PL" sz="2000" dirty="0">
                <a:solidFill>
                  <a:schemeClr val="accent5">
                    <a:lumMod val="50000"/>
                  </a:schemeClr>
                </a:solidFill>
              </a:rPr>
              <a:t> motto.</a:t>
            </a:r>
          </a:p>
          <a:p>
            <a:pPr marL="285750" indent="-285750">
              <a:buFont typeface="Arial" panose="020B0604020202020204" pitchFamily="34" charset="0"/>
              <a:buChar char="•"/>
            </a:pPr>
            <a:endParaRPr lang="pl-PL" sz="2000" dirty="0"/>
          </a:p>
          <a:p>
            <a:pPr marL="342900" indent="-342900">
              <a:buFont typeface="Arial" panose="020B0604020202020204" pitchFamily="34" charset="0"/>
              <a:buChar char="•"/>
            </a:pPr>
            <a:r>
              <a:rPr lang="pl-PL" sz="2000" dirty="0"/>
              <a:t>Henryk VIII jako młody mężczyzna bardziej interesował się sportem i zabawą niż rządzeniem.</a:t>
            </a:r>
          </a:p>
          <a:p>
            <a:pPr marL="342900" indent="-342900">
              <a:buFont typeface="Arial" panose="020B0604020202020204" pitchFamily="34" charset="0"/>
              <a:buChar char="•"/>
            </a:pPr>
            <a:r>
              <a:rPr lang="pl-PL" sz="2000" dirty="0"/>
              <a:t>Henryk był człowiekiem kultury, niezłym muzykiem, a czasami nawet komponował.</a:t>
            </a:r>
          </a:p>
          <a:p>
            <a:pPr marL="342900" indent="-342900">
              <a:buFont typeface="Arial" panose="020B0604020202020204" pitchFamily="34" charset="0"/>
              <a:buChar char="•"/>
            </a:pPr>
            <a:r>
              <a:rPr lang="pl-PL" sz="2000" dirty="0"/>
              <a:t>„Wolny czas w miłym towarzystwie” to było jego motto. </a:t>
            </a:r>
          </a:p>
          <a:p>
            <a:pPr marL="285750" indent="-285750">
              <a:buFont typeface="Arial" panose="020B0604020202020204" pitchFamily="34" charset="0"/>
              <a:buChar char="•"/>
            </a:pPr>
            <a:endParaRPr lang="pl-PL" sz="2000" dirty="0"/>
          </a:p>
        </p:txBody>
      </p:sp>
      <p:pic>
        <p:nvPicPr>
          <p:cNvPr id="2" name="Obraz 1">
            <a:extLst>
              <a:ext uri="{FF2B5EF4-FFF2-40B4-BE49-F238E27FC236}">
                <a16:creationId xmlns:a16="http://schemas.microsoft.com/office/drawing/2014/main" id="{AFA68851-D0CE-4256-8EAE-282A5A86E837}"/>
              </a:ext>
            </a:extLst>
          </p:cNvPr>
          <p:cNvPicPr>
            <a:picLocks noChangeAspect="1"/>
          </p:cNvPicPr>
          <p:nvPr/>
        </p:nvPicPr>
        <p:blipFill>
          <a:blip r:embed="rId2"/>
          <a:stretch>
            <a:fillRect/>
          </a:stretch>
        </p:blipFill>
        <p:spPr>
          <a:xfrm>
            <a:off x="6524379" y="292039"/>
            <a:ext cx="4523624" cy="6565961"/>
          </a:xfrm>
          <a:prstGeom prst="rect">
            <a:avLst/>
          </a:prstGeom>
        </p:spPr>
      </p:pic>
      <p:sp>
        <p:nvSpPr>
          <p:cNvPr id="3" name="pole tekstowe 2">
            <a:extLst>
              <a:ext uri="{FF2B5EF4-FFF2-40B4-BE49-F238E27FC236}">
                <a16:creationId xmlns:a16="http://schemas.microsoft.com/office/drawing/2014/main" id="{7E1DA588-B941-476E-B199-EA4886BAF471}"/>
              </a:ext>
            </a:extLst>
          </p:cNvPr>
          <p:cNvSpPr txBox="1"/>
          <p:nvPr/>
        </p:nvSpPr>
        <p:spPr>
          <a:xfrm>
            <a:off x="1143997" y="437322"/>
            <a:ext cx="4368907" cy="923330"/>
          </a:xfrm>
          <a:prstGeom prst="rect">
            <a:avLst/>
          </a:prstGeom>
          <a:noFill/>
        </p:spPr>
        <p:txBody>
          <a:bodyPr wrap="square" rtlCol="0">
            <a:spAutoFit/>
          </a:bodyPr>
          <a:lstStyle/>
          <a:p>
            <a:pPr algn="ctr"/>
            <a:r>
              <a:rPr lang="pl-PL" sz="5400" b="1" dirty="0"/>
              <a:t>Henry VIII</a:t>
            </a:r>
          </a:p>
        </p:txBody>
      </p:sp>
    </p:spTree>
    <p:extLst>
      <p:ext uri="{BB962C8B-B14F-4D97-AF65-F5344CB8AC3E}">
        <p14:creationId xmlns:p14="http://schemas.microsoft.com/office/powerpoint/2010/main" val="2935255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B1A56525-0359-4744-A95C-97446C3EFEB7}"/>
              </a:ext>
            </a:extLst>
          </p:cNvPr>
          <p:cNvPicPr>
            <a:picLocks noChangeAspect="1"/>
          </p:cNvPicPr>
          <p:nvPr/>
        </p:nvPicPr>
        <p:blipFill>
          <a:blip r:embed="rId2"/>
          <a:stretch>
            <a:fillRect/>
          </a:stretch>
        </p:blipFill>
        <p:spPr>
          <a:xfrm>
            <a:off x="7506408" y="1565174"/>
            <a:ext cx="3766645" cy="505206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Prostokąt 1">
            <a:extLst>
              <a:ext uri="{FF2B5EF4-FFF2-40B4-BE49-F238E27FC236}">
                <a16:creationId xmlns:a16="http://schemas.microsoft.com/office/drawing/2014/main" id="{B52B7562-0DF0-40BF-B54B-0D06A481F0E6}"/>
              </a:ext>
            </a:extLst>
          </p:cNvPr>
          <p:cNvSpPr/>
          <p:nvPr/>
        </p:nvSpPr>
        <p:spPr>
          <a:xfrm>
            <a:off x="2329907" y="491012"/>
            <a:ext cx="3586430" cy="923330"/>
          </a:xfrm>
          <a:prstGeom prst="rect">
            <a:avLst/>
          </a:prstGeom>
          <a:noFill/>
        </p:spPr>
        <p:txBody>
          <a:bodyPr wrap="none" lIns="91440" tIns="45720" rIns="91440" bIns="45720">
            <a:spAutoFit/>
          </a:bodyPr>
          <a:lstStyle/>
          <a:p>
            <a:pPr algn="ctr"/>
            <a:r>
              <a:rPr lang="pl-PL" sz="5400" dirty="0">
                <a:ln w="0"/>
                <a:effectLst>
                  <a:outerShdw blurRad="38100" dist="19050" dir="2700000" algn="tl" rotWithShape="0">
                    <a:schemeClr val="dk1">
                      <a:alpha val="40000"/>
                    </a:schemeClr>
                  </a:outerShdw>
                </a:effectLst>
              </a:rPr>
              <a:t>Henryk VIII  </a:t>
            </a:r>
            <a:endParaRPr lang="pl-PL" sz="5400" b="0" cap="none" spc="0" dirty="0">
              <a:ln w="0"/>
              <a:solidFill>
                <a:schemeClr val="tx1"/>
              </a:solidFill>
              <a:effectLst>
                <a:outerShdw blurRad="38100" dist="19050" dir="2700000" algn="tl" rotWithShape="0">
                  <a:schemeClr val="dk1">
                    <a:alpha val="40000"/>
                  </a:schemeClr>
                </a:outerShdw>
              </a:effectLst>
            </a:endParaRPr>
          </a:p>
        </p:txBody>
      </p:sp>
      <p:sp>
        <p:nvSpPr>
          <p:cNvPr id="4" name="Prostokąt 3">
            <a:extLst>
              <a:ext uri="{FF2B5EF4-FFF2-40B4-BE49-F238E27FC236}">
                <a16:creationId xmlns:a16="http://schemas.microsoft.com/office/drawing/2014/main" id="{D9C741F0-BDC0-479F-B6B2-25DA20D6D6BF}"/>
              </a:ext>
            </a:extLst>
          </p:cNvPr>
          <p:cNvSpPr/>
          <p:nvPr/>
        </p:nvSpPr>
        <p:spPr>
          <a:xfrm>
            <a:off x="622852" y="1414342"/>
            <a:ext cx="6096000" cy="5016758"/>
          </a:xfrm>
          <a:prstGeom prst="rect">
            <a:avLst/>
          </a:prstGeom>
        </p:spPr>
        <p:txBody>
          <a:bodyPr>
            <a:spAutoFit/>
          </a:bodyPr>
          <a:lstStyle/>
          <a:p>
            <a:pPr marL="342900" indent="-342900">
              <a:buFont typeface="Arial" panose="020B0604020202020204" pitchFamily="34" charset="0"/>
              <a:buChar char="•"/>
            </a:pPr>
            <a:r>
              <a:rPr lang="en-US" sz="2000" dirty="0"/>
              <a:t>King Henry VIII came to the throne on the death of his father</a:t>
            </a:r>
            <a:r>
              <a:rPr lang="pl-PL" sz="2000" dirty="0"/>
              <a:t> </a:t>
            </a:r>
            <a:r>
              <a:rPr lang="en-US" sz="2000" dirty="0"/>
              <a:t>in April 1509</a:t>
            </a:r>
            <a:r>
              <a:rPr lang="pl-PL" sz="2000" dirty="0"/>
              <a:t>. The</a:t>
            </a:r>
            <a:r>
              <a:rPr lang="en-US" sz="2000" dirty="0"/>
              <a:t> inherit</a:t>
            </a:r>
            <a:r>
              <a:rPr lang="pl-PL" sz="2000" dirty="0" err="1"/>
              <a:t>ed</a:t>
            </a:r>
            <a:r>
              <a:rPr lang="en-US" sz="2000" dirty="0"/>
              <a:t>  kingdom was stable and </a:t>
            </a:r>
            <a:r>
              <a:rPr lang="pl-PL" sz="2000" dirty="0"/>
              <a:t>the </a:t>
            </a:r>
            <a:r>
              <a:rPr lang="en-US" sz="2000" dirty="0"/>
              <a:t>treasury</a:t>
            </a:r>
            <a:r>
              <a:rPr lang="pl-PL" sz="2000" dirty="0"/>
              <a:t> was </a:t>
            </a:r>
            <a:r>
              <a:rPr lang="en-US" sz="2000" dirty="0"/>
              <a:t>full</a:t>
            </a:r>
            <a:r>
              <a:rPr lang="pl-PL" sz="2000" dirty="0"/>
              <a:t>. </a:t>
            </a:r>
          </a:p>
          <a:p>
            <a:pPr marL="342900" indent="-342900">
              <a:buFont typeface="Arial" panose="020B0604020202020204" pitchFamily="34" charset="0"/>
              <a:buChar char="•"/>
            </a:pPr>
            <a:r>
              <a:rPr lang="pl-PL" sz="2000" dirty="0"/>
              <a:t>He </a:t>
            </a:r>
            <a:r>
              <a:rPr lang="pl-PL" sz="2000" dirty="0" err="1"/>
              <a:t>married</a:t>
            </a:r>
            <a:r>
              <a:rPr lang="pl-PL" sz="2000" dirty="0"/>
              <a:t> the </a:t>
            </a:r>
            <a:r>
              <a:rPr lang="pl-PL" sz="2000" dirty="0" err="1"/>
              <a:t>widow</a:t>
            </a:r>
            <a:r>
              <a:rPr lang="pl-PL" sz="2000" dirty="0"/>
              <a:t> of </a:t>
            </a:r>
            <a:r>
              <a:rPr lang="pl-PL" sz="2000" dirty="0" err="1"/>
              <a:t>his</a:t>
            </a:r>
            <a:r>
              <a:rPr lang="pl-PL" sz="2000" dirty="0"/>
              <a:t> </a:t>
            </a:r>
            <a:r>
              <a:rPr lang="pl-PL" sz="2000" dirty="0" err="1"/>
              <a:t>elder</a:t>
            </a:r>
            <a:r>
              <a:rPr lang="pl-PL" sz="2000" dirty="0"/>
              <a:t> </a:t>
            </a:r>
            <a:r>
              <a:rPr lang="pl-PL" sz="2000" dirty="0" err="1"/>
              <a:t>brother</a:t>
            </a:r>
            <a:r>
              <a:rPr lang="pl-PL" sz="2000" dirty="0"/>
              <a:t> Arthur,</a:t>
            </a:r>
            <a:r>
              <a:rPr lang="en-US" sz="2000" dirty="0"/>
              <a:t> </a:t>
            </a:r>
            <a:r>
              <a:rPr lang="pl-PL" sz="2000" dirty="0"/>
              <a:t>K</a:t>
            </a:r>
            <a:r>
              <a:rPr lang="en-US" sz="2000" dirty="0" err="1"/>
              <a:t>atherine</a:t>
            </a:r>
            <a:r>
              <a:rPr lang="en-US" sz="2000" dirty="0"/>
              <a:t> of Aragon</a:t>
            </a:r>
            <a:r>
              <a:rPr lang="pl-PL" sz="2000" dirty="0"/>
              <a:t>, the </a:t>
            </a:r>
            <a:r>
              <a:rPr lang="pl-PL" sz="2000" dirty="0" err="1"/>
              <a:t>daughter</a:t>
            </a:r>
            <a:r>
              <a:rPr lang="pl-PL" sz="2000" dirty="0"/>
              <a:t> of the Spanish king</a:t>
            </a:r>
            <a:r>
              <a:rPr lang="en-US" sz="2000" dirty="0"/>
              <a:t> at the </a:t>
            </a:r>
            <a:r>
              <a:rPr lang="pl-PL" sz="2000" dirty="0"/>
              <a:t>F</a:t>
            </a:r>
            <a:r>
              <a:rPr lang="en-US" sz="2000" dirty="0" err="1"/>
              <a:t>riar’s</a:t>
            </a:r>
            <a:r>
              <a:rPr lang="en-US" sz="2000" dirty="0"/>
              <a:t> </a:t>
            </a:r>
            <a:r>
              <a:rPr lang="pl-PL" sz="2000" dirty="0"/>
              <a:t>C</a:t>
            </a:r>
            <a:r>
              <a:rPr lang="en-US" sz="2000" dirty="0" err="1"/>
              <a:t>hurch</a:t>
            </a:r>
            <a:r>
              <a:rPr lang="en-US" sz="2000" dirty="0"/>
              <a:t> in Greenwich on 11</a:t>
            </a:r>
            <a:r>
              <a:rPr lang="pl-PL" sz="2000" dirty="0"/>
              <a:t>th</a:t>
            </a:r>
            <a:r>
              <a:rPr lang="en-US" sz="2000" dirty="0"/>
              <a:t> June 1509. </a:t>
            </a:r>
            <a:endParaRPr lang="pl-PL" sz="2000" dirty="0"/>
          </a:p>
          <a:p>
            <a:pPr marL="342900" indent="-342900">
              <a:buFont typeface="Arial" panose="020B0604020202020204" pitchFamily="34" charset="0"/>
              <a:buChar char="•"/>
            </a:pPr>
            <a:r>
              <a:rPr lang="pl-PL" sz="2000" dirty="0" err="1"/>
              <a:t>They</a:t>
            </a:r>
            <a:r>
              <a:rPr lang="pl-PL" sz="2000" dirty="0"/>
              <a:t> </a:t>
            </a:r>
            <a:r>
              <a:rPr lang="pl-PL" sz="2000" dirty="0" err="1"/>
              <a:t>were</a:t>
            </a:r>
            <a:r>
              <a:rPr lang="pl-PL" sz="2000" dirty="0"/>
              <a:t> </a:t>
            </a:r>
            <a:r>
              <a:rPr lang="pl-PL" sz="2000" dirty="0" err="1"/>
              <a:t>married</a:t>
            </a:r>
            <a:r>
              <a:rPr lang="pl-PL" sz="2000" dirty="0"/>
              <a:t> for 24 </a:t>
            </a:r>
            <a:r>
              <a:rPr lang="pl-PL" sz="2000" dirty="0" err="1"/>
              <a:t>years</a:t>
            </a:r>
            <a:r>
              <a:rPr lang="pl-PL" sz="2000" dirty="0"/>
              <a:t> </a:t>
            </a:r>
            <a:r>
              <a:rPr lang="pl-PL" sz="2000" dirty="0" err="1"/>
              <a:t>untill</a:t>
            </a:r>
            <a:r>
              <a:rPr lang="pl-PL" sz="2000" dirty="0"/>
              <a:t> the </a:t>
            </a:r>
            <a:r>
              <a:rPr lang="pl-PL" sz="2000" dirty="0" err="1"/>
              <a:t>divorce</a:t>
            </a:r>
            <a:r>
              <a:rPr lang="pl-PL" sz="2000" dirty="0"/>
              <a:t> in 1533.</a:t>
            </a:r>
          </a:p>
          <a:p>
            <a:pPr marL="342900" indent="-342900">
              <a:buFont typeface="Arial" panose="020B0604020202020204" pitchFamily="34" charset="0"/>
              <a:buChar char="•"/>
            </a:pPr>
            <a:r>
              <a:rPr lang="pl-PL" sz="2000" dirty="0" err="1"/>
              <a:t>They</a:t>
            </a:r>
            <a:r>
              <a:rPr lang="pl-PL" sz="2000" dirty="0"/>
              <a:t> </a:t>
            </a:r>
            <a:r>
              <a:rPr lang="pl-PL" sz="2000" dirty="0" err="1"/>
              <a:t>had</a:t>
            </a:r>
            <a:r>
              <a:rPr lang="pl-PL" sz="2000" dirty="0"/>
              <a:t> five </a:t>
            </a:r>
            <a:r>
              <a:rPr lang="pl-PL" sz="2000" dirty="0" err="1"/>
              <a:t>children</a:t>
            </a:r>
            <a:r>
              <a:rPr lang="pl-PL" sz="2000" dirty="0"/>
              <a:t>, but </a:t>
            </a:r>
            <a:r>
              <a:rPr lang="pl-PL" sz="2000" dirty="0" err="1"/>
              <a:t>only</a:t>
            </a:r>
            <a:r>
              <a:rPr lang="pl-PL" sz="2000" dirty="0"/>
              <a:t> one </a:t>
            </a:r>
            <a:r>
              <a:rPr lang="pl-PL" sz="2000" dirty="0" err="1"/>
              <a:t>daughter</a:t>
            </a:r>
            <a:r>
              <a:rPr lang="pl-PL" sz="2000" dirty="0"/>
              <a:t>, Mary </a:t>
            </a:r>
            <a:r>
              <a:rPr lang="pl-PL" sz="2000" dirty="0" err="1"/>
              <a:t>survived</a:t>
            </a:r>
            <a:r>
              <a:rPr lang="pl-PL" sz="2000" dirty="0"/>
              <a:t>.</a:t>
            </a:r>
          </a:p>
          <a:p>
            <a:pPr marL="342900" indent="-342900">
              <a:buFont typeface="Arial" panose="020B0604020202020204" pitchFamily="34" charset="0"/>
              <a:buChar char="•"/>
            </a:pPr>
            <a:r>
              <a:rPr lang="pl-PL" sz="2000" dirty="0"/>
              <a:t>Henry </a:t>
            </a:r>
            <a:r>
              <a:rPr lang="pl-PL" sz="2000" dirty="0" err="1"/>
              <a:t>insisted</a:t>
            </a:r>
            <a:r>
              <a:rPr lang="pl-PL" sz="2000" dirty="0"/>
              <a:t> on </a:t>
            </a:r>
            <a:r>
              <a:rPr lang="pl-PL" sz="2000" dirty="0" err="1"/>
              <a:t>having</a:t>
            </a:r>
            <a:r>
              <a:rPr lang="pl-PL" sz="2000" dirty="0"/>
              <a:t> a </a:t>
            </a:r>
            <a:r>
              <a:rPr lang="pl-PL" sz="2000" dirty="0" err="1"/>
              <a:t>male</a:t>
            </a:r>
            <a:r>
              <a:rPr lang="pl-PL" sz="2000" dirty="0"/>
              <a:t> </a:t>
            </a:r>
            <a:r>
              <a:rPr lang="pl-PL" sz="2000" dirty="0" err="1"/>
              <a:t>heir</a:t>
            </a:r>
            <a:r>
              <a:rPr lang="pl-PL" sz="2000" dirty="0"/>
              <a:t> and </a:t>
            </a:r>
            <a:r>
              <a:rPr lang="pl-PL" sz="2000" dirty="0" err="1"/>
              <a:t>when</a:t>
            </a:r>
            <a:r>
              <a:rPr lang="pl-PL" sz="2000" dirty="0"/>
              <a:t> </a:t>
            </a:r>
            <a:r>
              <a:rPr lang="pl-PL" sz="2000" dirty="0" err="1"/>
              <a:t>it</a:t>
            </a:r>
            <a:r>
              <a:rPr lang="pl-PL" sz="2000" dirty="0"/>
              <a:t> </a:t>
            </a:r>
            <a:r>
              <a:rPr lang="pl-PL" sz="2000" dirty="0" err="1"/>
              <a:t>became</a:t>
            </a:r>
            <a:r>
              <a:rPr lang="pl-PL" sz="2000" dirty="0"/>
              <a:t> </a:t>
            </a:r>
            <a:r>
              <a:rPr lang="pl-PL" sz="2000" dirty="0" err="1"/>
              <a:t>obvious</a:t>
            </a:r>
            <a:r>
              <a:rPr lang="pl-PL" sz="2000" dirty="0"/>
              <a:t> </a:t>
            </a:r>
            <a:r>
              <a:rPr lang="pl-PL" sz="2000" dirty="0" err="1"/>
              <a:t>Katherine</a:t>
            </a:r>
            <a:r>
              <a:rPr lang="pl-PL" sz="2000" dirty="0"/>
              <a:t> </a:t>
            </a:r>
            <a:r>
              <a:rPr lang="pl-PL" sz="2000" dirty="0" err="1"/>
              <a:t>isn’t</a:t>
            </a:r>
            <a:r>
              <a:rPr lang="pl-PL" sz="2000" dirty="0"/>
              <a:t> </a:t>
            </a:r>
            <a:r>
              <a:rPr lang="pl-PL" sz="2000" dirty="0" err="1"/>
              <a:t>going</a:t>
            </a:r>
            <a:r>
              <a:rPr lang="pl-PL" sz="2000" dirty="0"/>
              <a:t> to </a:t>
            </a:r>
            <a:r>
              <a:rPr lang="pl-PL" sz="2000" dirty="0" err="1"/>
              <a:t>provide</a:t>
            </a:r>
            <a:r>
              <a:rPr lang="pl-PL" sz="2000" dirty="0"/>
              <a:t> one, he </a:t>
            </a:r>
            <a:r>
              <a:rPr lang="pl-PL" sz="2000" dirty="0" err="1"/>
              <a:t>started</a:t>
            </a:r>
            <a:r>
              <a:rPr lang="pl-PL" sz="2000" dirty="0"/>
              <a:t> to </a:t>
            </a:r>
            <a:r>
              <a:rPr lang="pl-PL" sz="2000" dirty="0" err="1"/>
              <a:t>look</a:t>
            </a:r>
            <a:r>
              <a:rPr lang="pl-PL" sz="2000" dirty="0"/>
              <a:t> for a </a:t>
            </a:r>
            <a:r>
              <a:rPr lang="pl-PL" sz="2000" dirty="0" err="1"/>
              <a:t>new</a:t>
            </a:r>
            <a:r>
              <a:rPr lang="pl-PL" sz="2000" dirty="0"/>
              <a:t> </a:t>
            </a:r>
            <a:r>
              <a:rPr lang="pl-PL" sz="2000" dirty="0" err="1"/>
              <a:t>wife</a:t>
            </a:r>
            <a:r>
              <a:rPr lang="pl-PL" sz="2000" dirty="0"/>
              <a:t>.</a:t>
            </a:r>
          </a:p>
          <a:p>
            <a:pPr marL="342900" indent="-342900">
              <a:buFont typeface="Arial" panose="020B0604020202020204" pitchFamily="34" charset="0"/>
              <a:buChar char="•"/>
            </a:pPr>
            <a:r>
              <a:rPr lang="pl-PL" sz="2000" dirty="0"/>
              <a:t>He </a:t>
            </a:r>
            <a:r>
              <a:rPr lang="pl-PL" sz="2000" dirty="0" err="1"/>
              <a:t>couldn’t</a:t>
            </a:r>
            <a:r>
              <a:rPr lang="pl-PL" sz="2000" dirty="0"/>
              <a:t> </a:t>
            </a:r>
            <a:r>
              <a:rPr lang="pl-PL" sz="2000" dirty="0" err="1"/>
              <a:t>get</a:t>
            </a:r>
            <a:r>
              <a:rPr lang="pl-PL" sz="2000" dirty="0"/>
              <a:t> </a:t>
            </a:r>
            <a:r>
              <a:rPr lang="pl-PL" sz="2000" dirty="0" err="1"/>
              <a:t>rid</a:t>
            </a:r>
            <a:r>
              <a:rPr lang="pl-PL" sz="2000" dirty="0"/>
              <a:t> of </a:t>
            </a:r>
            <a:r>
              <a:rPr lang="pl-PL" sz="2000" dirty="0" err="1"/>
              <a:t>her</a:t>
            </a:r>
            <a:r>
              <a:rPr lang="pl-PL" sz="2000" dirty="0"/>
              <a:t> </a:t>
            </a:r>
            <a:r>
              <a:rPr lang="pl-PL" sz="2000" dirty="0" err="1"/>
              <a:t>because</a:t>
            </a:r>
            <a:r>
              <a:rPr lang="pl-PL" sz="2000" dirty="0"/>
              <a:t> the </a:t>
            </a:r>
            <a:r>
              <a:rPr lang="pl-PL" sz="2000" dirty="0" err="1"/>
              <a:t>Pope</a:t>
            </a:r>
            <a:r>
              <a:rPr lang="pl-PL" sz="2000" dirty="0"/>
              <a:t> </a:t>
            </a:r>
            <a:r>
              <a:rPr lang="pl-PL" sz="2000" dirty="0" err="1"/>
              <a:t>wouldn’t</a:t>
            </a:r>
            <a:r>
              <a:rPr lang="pl-PL" sz="2000" dirty="0"/>
              <a:t> </a:t>
            </a:r>
            <a:r>
              <a:rPr lang="pl-PL" sz="2000" dirty="0" err="1"/>
              <a:t>give</a:t>
            </a:r>
            <a:r>
              <a:rPr lang="pl-PL" sz="2000" dirty="0"/>
              <a:t> </a:t>
            </a:r>
            <a:r>
              <a:rPr lang="pl-PL" sz="2000" dirty="0" err="1"/>
              <a:t>him</a:t>
            </a:r>
            <a:r>
              <a:rPr lang="pl-PL" sz="2000" dirty="0"/>
              <a:t> a </a:t>
            </a:r>
            <a:r>
              <a:rPr lang="pl-PL" sz="2000" dirty="0" err="1"/>
              <a:t>divorce</a:t>
            </a:r>
            <a:r>
              <a:rPr lang="pl-PL" sz="2000" dirty="0"/>
              <a:t>, </a:t>
            </a:r>
            <a:r>
              <a:rPr lang="pl-PL" sz="2000" dirty="0" err="1"/>
              <a:t>so</a:t>
            </a:r>
            <a:r>
              <a:rPr lang="pl-PL" sz="2000" dirty="0"/>
              <a:t> he </a:t>
            </a:r>
            <a:r>
              <a:rPr lang="pl-PL" sz="2000" dirty="0" err="1"/>
              <a:t>changed</a:t>
            </a:r>
            <a:r>
              <a:rPr lang="pl-PL" sz="2000" dirty="0"/>
              <a:t> </a:t>
            </a:r>
            <a:r>
              <a:rPr lang="pl-PL" sz="2000" dirty="0" err="1"/>
              <a:t>religion</a:t>
            </a:r>
            <a:r>
              <a:rPr lang="pl-PL" sz="2000" dirty="0"/>
              <a:t> and </a:t>
            </a:r>
            <a:r>
              <a:rPr lang="pl-PL" sz="2000" dirty="0" err="1"/>
              <a:t>made</a:t>
            </a:r>
            <a:r>
              <a:rPr lang="pl-PL" sz="2000" dirty="0"/>
              <a:t> </a:t>
            </a:r>
            <a:r>
              <a:rPr lang="pl-PL" sz="2000" dirty="0" err="1"/>
              <a:t>himself</a:t>
            </a:r>
            <a:r>
              <a:rPr lang="pl-PL" sz="2000" dirty="0"/>
              <a:t> a </a:t>
            </a:r>
            <a:r>
              <a:rPr lang="pl-PL" sz="2000" dirty="0" err="1"/>
              <a:t>head</a:t>
            </a:r>
            <a:r>
              <a:rPr lang="pl-PL" sz="2000" dirty="0"/>
              <a:t> of </a:t>
            </a:r>
            <a:r>
              <a:rPr lang="pl-PL" sz="2000" dirty="0" err="1"/>
              <a:t>an</a:t>
            </a:r>
            <a:r>
              <a:rPr lang="pl-PL" sz="2000" dirty="0"/>
              <a:t> English Church.</a:t>
            </a:r>
            <a:endParaRPr lang="en-US" sz="2000" dirty="0"/>
          </a:p>
        </p:txBody>
      </p:sp>
    </p:spTree>
    <p:extLst>
      <p:ext uri="{BB962C8B-B14F-4D97-AF65-F5344CB8AC3E}">
        <p14:creationId xmlns:p14="http://schemas.microsoft.com/office/powerpoint/2010/main" val="1398000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2B032243-C2E4-48C8-A359-213040068367}"/>
              </a:ext>
            </a:extLst>
          </p:cNvPr>
          <p:cNvSpPr/>
          <p:nvPr/>
        </p:nvSpPr>
        <p:spPr>
          <a:xfrm>
            <a:off x="365469" y="294063"/>
            <a:ext cx="5266705" cy="6555641"/>
          </a:xfrm>
          <a:prstGeom prst="rect">
            <a:avLst/>
          </a:prstGeom>
        </p:spPr>
        <p:txBody>
          <a:bodyPr wrap="square">
            <a:spAutoFit/>
          </a:bodyPr>
          <a:lstStyle/>
          <a:p>
            <a:pPr marL="342900" indent="-342900">
              <a:buFont typeface="Arial" panose="020B0604020202020204" pitchFamily="34" charset="0"/>
              <a:buChar char="•"/>
            </a:pPr>
            <a:r>
              <a:rPr lang="pl-PL" sz="2000" dirty="0"/>
              <a:t>Król Henryk VII zasiadł na tronie po śmierci swojego ojca w kwietniu 1509 roku.</a:t>
            </a:r>
          </a:p>
          <a:p>
            <a:pPr marL="342900" indent="-342900">
              <a:buFont typeface="Arial" panose="020B0604020202020204" pitchFamily="34" charset="0"/>
              <a:buChar char="•"/>
            </a:pPr>
            <a:r>
              <a:rPr lang="pl-PL" sz="2000" dirty="0"/>
              <a:t>Odziedziczone królestwo było stabilne i bogate. </a:t>
            </a:r>
          </a:p>
          <a:p>
            <a:pPr marL="342900" indent="-342900">
              <a:buFont typeface="Arial" panose="020B0604020202020204" pitchFamily="34" charset="0"/>
              <a:buChar char="•"/>
            </a:pPr>
            <a:r>
              <a:rPr lang="pl-PL" sz="2000" dirty="0"/>
              <a:t>Wziął ślub z Katarzyną Aragońską, wdową po swoim starszym bracie Arturze, córką króla Hiszpanii, w kościele Franciszkanów w Greenwich 11 czerwca 1509r. </a:t>
            </a:r>
          </a:p>
          <a:p>
            <a:pPr marL="342900" indent="-342900">
              <a:buFont typeface="Arial" panose="020B0604020202020204" pitchFamily="34" charset="0"/>
              <a:buChar char="•"/>
            </a:pPr>
            <a:r>
              <a:rPr lang="pl-PL" sz="2000" dirty="0"/>
              <a:t>Byli małżeństwem przez 24 lata, do rozwodu w 1533r.</a:t>
            </a:r>
          </a:p>
          <a:p>
            <a:pPr marL="342900" indent="-342900">
              <a:buFont typeface="Arial" panose="020B0604020202020204" pitchFamily="34" charset="0"/>
              <a:buChar char="•"/>
            </a:pPr>
            <a:r>
              <a:rPr lang="pl-PL" sz="2000" dirty="0"/>
              <a:t>Mieli pięcioro dzieci, ale tylko Maria przeżyła.</a:t>
            </a:r>
          </a:p>
          <a:p>
            <a:pPr marL="342900" indent="-342900">
              <a:buFont typeface="Arial" panose="020B0604020202020204" pitchFamily="34" charset="0"/>
              <a:buChar char="•"/>
            </a:pPr>
            <a:r>
              <a:rPr lang="pl-PL" sz="2000" dirty="0"/>
              <a:t>Henryk pragnął męskiego potomka, a kiedy stało się oczywiste, że Katarzyna mu go nie da, zaczął rozglądać się za nową żoną.</a:t>
            </a:r>
          </a:p>
          <a:p>
            <a:pPr marL="342900" indent="-342900">
              <a:buFont typeface="Arial" panose="020B0604020202020204" pitchFamily="34" charset="0"/>
              <a:buChar char="•"/>
            </a:pPr>
            <a:r>
              <a:rPr lang="pl-PL" sz="2000" dirty="0"/>
              <a:t>Nie mógł się pozbyć prawowitej żony, ponieważ Papież nie chciał mu udzielić rozwodu.</a:t>
            </a:r>
          </a:p>
          <a:p>
            <a:pPr marL="342900" indent="-342900">
              <a:buFont typeface="Arial" panose="020B0604020202020204" pitchFamily="34" charset="0"/>
              <a:buChar char="•"/>
            </a:pPr>
            <a:r>
              <a:rPr lang="pl-PL" sz="2000" dirty="0"/>
              <a:t>Odłączył więc Anglię od kościoła katolickiego ustanawiając siebie głową nowego kościoła anglikańskiego.</a:t>
            </a:r>
          </a:p>
          <a:p>
            <a:pPr marL="342900" indent="-342900">
              <a:buFont typeface="Arial" panose="020B0604020202020204" pitchFamily="34" charset="0"/>
              <a:buChar char="•"/>
            </a:pPr>
            <a:endParaRPr lang="pl-PL" sz="2000" dirty="0"/>
          </a:p>
        </p:txBody>
      </p:sp>
      <p:pic>
        <p:nvPicPr>
          <p:cNvPr id="3" name="Obraz 2" descr="Obraz zawierający osoba, odzież, kobieta&#10;&#10;Opis wygenerowany automatycznie">
            <a:extLst>
              <a:ext uri="{FF2B5EF4-FFF2-40B4-BE49-F238E27FC236}">
                <a16:creationId xmlns:a16="http://schemas.microsoft.com/office/drawing/2014/main" id="{AFE29DA8-751F-4347-B39A-ABF32B2902E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830577" y="294063"/>
            <a:ext cx="2785872" cy="3657600"/>
          </a:xfrm>
          <a:prstGeom prst="rect">
            <a:avLst/>
          </a:prstGeom>
        </p:spPr>
      </p:pic>
      <p:sp>
        <p:nvSpPr>
          <p:cNvPr id="6" name="pole tekstowe 5">
            <a:extLst>
              <a:ext uri="{FF2B5EF4-FFF2-40B4-BE49-F238E27FC236}">
                <a16:creationId xmlns:a16="http://schemas.microsoft.com/office/drawing/2014/main" id="{F2BBADEC-FF52-43D4-8A92-178C90936316}"/>
              </a:ext>
            </a:extLst>
          </p:cNvPr>
          <p:cNvSpPr txBox="1"/>
          <p:nvPr/>
        </p:nvSpPr>
        <p:spPr>
          <a:xfrm>
            <a:off x="6783655" y="4163698"/>
            <a:ext cx="2785872" cy="2554545"/>
          </a:xfrm>
          <a:prstGeom prst="rect">
            <a:avLst/>
          </a:prstGeom>
          <a:noFill/>
        </p:spPr>
        <p:txBody>
          <a:bodyPr wrap="square" rtlCol="0">
            <a:spAutoFit/>
          </a:bodyPr>
          <a:lstStyle/>
          <a:p>
            <a:r>
              <a:rPr lang="pl-PL" sz="2000" dirty="0" err="1"/>
              <a:t>Katherine</a:t>
            </a:r>
            <a:r>
              <a:rPr lang="pl-PL" sz="2000" dirty="0"/>
              <a:t> of Aragon, a </a:t>
            </a:r>
            <a:r>
              <a:rPr lang="pl-PL" sz="2000" dirty="0" err="1"/>
              <a:t>daughter</a:t>
            </a:r>
            <a:r>
              <a:rPr lang="pl-PL" sz="2000" dirty="0"/>
              <a:t> of the Spanish king.</a:t>
            </a:r>
          </a:p>
          <a:p>
            <a:r>
              <a:rPr lang="pl-PL" sz="2000" dirty="0" err="1"/>
              <a:t>Married</a:t>
            </a:r>
            <a:r>
              <a:rPr lang="pl-PL" sz="2000" dirty="0"/>
              <a:t> to Arthur Tudor </a:t>
            </a:r>
            <a:r>
              <a:rPr lang="pl-PL" sz="2000" dirty="0" err="1"/>
              <a:t>till</a:t>
            </a:r>
            <a:r>
              <a:rPr lang="pl-PL" sz="2000" dirty="0"/>
              <a:t> </a:t>
            </a:r>
            <a:r>
              <a:rPr lang="pl-PL" sz="2000" dirty="0" err="1"/>
              <a:t>his</a:t>
            </a:r>
            <a:r>
              <a:rPr lang="pl-PL" sz="2000" dirty="0"/>
              <a:t> </a:t>
            </a:r>
            <a:r>
              <a:rPr lang="pl-PL" sz="2000" dirty="0" err="1"/>
              <a:t>death</a:t>
            </a:r>
            <a:r>
              <a:rPr lang="pl-PL" sz="2000" dirty="0"/>
              <a:t> in 1502. </a:t>
            </a:r>
          </a:p>
          <a:p>
            <a:r>
              <a:rPr lang="pl-PL" sz="2000" dirty="0" err="1"/>
              <a:t>Married</a:t>
            </a:r>
            <a:r>
              <a:rPr lang="pl-PL" sz="2000" dirty="0"/>
              <a:t> to Henry VIII in 1509.</a:t>
            </a:r>
          </a:p>
          <a:p>
            <a:r>
              <a:rPr lang="pl-PL" sz="2000" dirty="0" err="1"/>
              <a:t>Divorced</a:t>
            </a:r>
            <a:r>
              <a:rPr lang="pl-PL" sz="2000" dirty="0"/>
              <a:t> by </a:t>
            </a:r>
            <a:r>
              <a:rPr lang="pl-PL" sz="2000" dirty="0" err="1"/>
              <a:t>him</a:t>
            </a:r>
            <a:r>
              <a:rPr lang="pl-PL" sz="2000" dirty="0"/>
              <a:t> in 1533.</a:t>
            </a:r>
          </a:p>
        </p:txBody>
      </p:sp>
      <p:sp>
        <p:nvSpPr>
          <p:cNvPr id="2" name="pole tekstowe 1">
            <a:extLst>
              <a:ext uri="{FF2B5EF4-FFF2-40B4-BE49-F238E27FC236}">
                <a16:creationId xmlns:a16="http://schemas.microsoft.com/office/drawing/2014/main" id="{16BC5123-B2F2-46F7-AD08-CE9C3AC6AEF9}"/>
              </a:ext>
            </a:extLst>
          </p:cNvPr>
          <p:cNvSpPr txBox="1"/>
          <p:nvPr/>
        </p:nvSpPr>
        <p:spPr>
          <a:xfrm>
            <a:off x="9675544" y="4132920"/>
            <a:ext cx="2516456" cy="2585323"/>
          </a:xfrm>
          <a:prstGeom prst="rect">
            <a:avLst/>
          </a:prstGeom>
          <a:noFill/>
        </p:spPr>
        <p:txBody>
          <a:bodyPr wrap="square" rtlCol="0">
            <a:spAutoFit/>
          </a:bodyPr>
          <a:lstStyle/>
          <a:p>
            <a:r>
              <a:rPr lang="pl-PL" dirty="0"/>
              <a:t>Katarzyna Aragońska – córka króla Hiszpanii.</a:t>
            </a:r>
          </a:p>
          <a:p>
            <a:r>
              <a:rPr lang="pl-PL" dirty="0"/>
              <a:t>Była żoną Artura Tudora aż do jego śmierci w 1502r. </a:t>
            </a:r>
          </a:p>
          <a:p>
            <a:r>
              <a:rPr lang="pl-PL" dirty="0"/>
              <a:t>Wyszła za mąż za Henryka VIII w 1509r.</a:t>
            </a:r>
          </a:p>
          <a:p>
            <a:r>
              <a:rPr lang="pl-PL" dirty="0"/>
              <a:t>Henryk rozwiódł się z nią w 1533r.</a:t>
            </a:r>
          </a:p>
        </p:txBody>
      </p:sp>
    </p:spTree>
    <p:extLst>
      <p:ext uri="{BB962C8B-B14F-4D97-AF65-F5344CB8AC3E}">
        <p14:creationId xmlns:p14="http://schemas.microsoft.com/office/powerpoint/2010/main" val="3363506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440478A7-2036-47AF-B4FC-C89A318B724C}"/>
              </a:ext>
            </a:extLst>
          </p:cNvPr>
          <p:cNvSpPr/>
          <p:nvPr/>
        </p:nvSpPr>
        <p:spPr>
          <a:xfrm>
            <a:off x="6665843" y="629481"/>
            <a:ext cx="5300870" cy="5324535"/>
          </a:xfrm>
          <a:prstGeom prst="rect">
            <a:avLst/>
          </a:prstGeom>
        </p:spPr>
        <p:txBody>
          <a:bodyPr wrap="square">
            <a:spAutoFit/>
          </a:bodyPr>
          <a:lstStyle/>
          <a:p>
            <a:pPr marL="342900" indent="-342900">
              <a:buFont typeface="Arial" panose="020B0604020202020204" pitchFamily="34" charset="0"/>
              <a:buChar char="•"/>
            </a:pPr>
            <a:r>
              <a:rPr lang="en-US" sz="2000" dirty="0">
                <a:solidFill>
                  <a:srgbClr val="00B0F0"/>
                </a:solidFill>
              </a:rPr>
              <a:t>He had </a:t>
            </a:r>
            <a:r>
              <a:rPr lang="pl-PL" sz="2000" dirty="0">
                <a:solidFill>
                  <a:srgbClr val="00B0F0"/>
                </a:solidFill>
              </a:rPr>
              <a:t>five </a:t>
            </a:r>
            <a:r>
              <a:rPr lang="pl-PL" sz="2000" dirty="0" err="1">
                <a:solidFill>
                  <a:srgbClr val="00B0F0"/>
                </a:solidFill>
              </a:rPr>
              <a:t>more</a:t>
            </a:r>
            <a:r>
              <a:rPr lang="en-US" sz="2000" dirty="0">
                <a:solidFill>
                  <a:srgbClr val="00B0F0"/>
                </a:solidFill>
              </a:rPr>
              <a:t> wives</a:t>
            </a:r>
            <a:r>
              <a:rPr lang="pl-PL" sz="2000" dirty="0">
                <a:solidFill>
                  <a:srgbClr val="00B0F0"/>
                </a:solidFill>
              </a:rPr>
              <a:t> and </a:t>
            </a:r>
            <a:r>
              <a:rPr lang="pl-PL" sz="2000" dirty="0" err="1">
                <a:solidFill>
                  <a:srgbClr val="00B0F0"/>
                </a:solidFill>
              </a:rPr>
              <a:t>two</a:t>
            </a:r>
            <a:r>
              <a:rPr lang="pl-PL" sz="2000" dirty="0">
                <a:solidFill>
                  <a:srgbClr val="00B0F0"/>
                </a:solidFill>
              </a:rPr>
              <a:t> </a:t>
            </a:r>
            <a:r>
              <a:rPr lang="pl-PL" sz="2000" dirty="0" err="1">
                <a:solidFill>
                  <a:srgbClr val="00B0F0"/>
                </a:solidFill>
              </a:rPr>
              <a:t>more</a:t>
            </a:r>
            <a:r>
              <a:rPr lang="pl-PL" sz="2000" dirty="0">
                <a:solidFill>
                  <a:srgbClr val="00B0F0"/>
                </a:solidFill>
              </a:rPr>
              <a:t> </a:t>
            </a:r>
            <a:r>
              <a:rPr lang="pl-PL" sz="2000" dirty="0" err="1">
                <a:solidFill>
                  <a:srgbClr val="00B0F0"/>
                </a:solidFill>
              </a:rPr>
              <a:t>children</a:t>
            </a:r>
            <a:r>
              <a:rPr lang="pl-PL" sz="2000" dirty="0">
                <a:solidFill>
                  <a:srgbClr val="00B0F0"/>
                </a:solidFill>
              </a:rPr>
              <a:t> – </a:t>
            </a:r>
            <a:r>
              <a:rPr lang="pl-PL" sz="2000" dirty="0" err="1">
                <a:solidFill>
                  <a:srgbClr val="00B0F0"/>
                </a:solidFill>
              </a:rPr>
              <a:t>only</a:t>
            </a:r>
            <a:r>
              <a:rPr lang="pl-PL" sz="2000" dirty="0">
                <a:solidFill>
                  <a:srgbClr val="00B0F0"/>
                </a:solidFill>
              </a:rPr>
              <a:t> one </a:t>
            </a:r>
            <a:r>
              <a:rPr lang="pl-PL" sz="2000" dirty="0" err="1">
                <a:solidFill>
                  <a:srgbClr val="00B0F0"/>
                </a:solidFill>
              </a:rPr>
              <a:t>son</a:t>
            </a:r>
            <a:r>
              <a:rPr lang="pl-PL" sz="2000" dirty="0">
                <a:solidFill>
                  <a:srgbClr val="00B0F0"/>
                </a:solidFill>
              </a:rPr>
              <a:t>.</a:t>
            </a:r>
          </a:p>
          <a:p>
            <a:pPr marL="342900" indent="-342900">
              <a:buFont typeface="Arial" panose="020B0604020202020204" pitchFamily="34" charset="0"/>
              <a:buChar char="•"/>
            </a:pPr>
            <a:r>
              <a:rPr lang="pl-PL" sz="2000" dirty="0">
                <a:solidFill>
                  <a:srgbClr val="00B0F0"/>
                </a:solidFill>
              </a:rPr>
              <a:t>He </a:t>
            </a:r>
            <a:r>
              <a:rPr lang="pl-PL" sz="2000" dirty="0" err="1">
                <a:solidFill>
                  <a:srgbClr val="00B0F0"/>
                </a:solidFill>
              </a:rPr>
              <a:t>divorced</a:t>
            </a:r>
            <a:r>
              <a:rPr lang="pl-PL" sz="2000" dirty="0">
                <a:solidFill>
                  <a:srgbClr val="00B0F0"/>
                </a:solidFill>
              </a:rPr>
              <a:t> </a:t>
            </a:r>
            <a:r>
              <a:rPr lang="pl-PL" sz="2000" dirty="0" err="1">
                <a:solidFill>
                  <a:srgbClr val="00B0F0"/>
                </a:solidFill>
              </a:rPr>
              <a:t>two</a:t>
            </a:r>
            <a:r>
              <a:rPr lang="pl-PL" sz="2000" dirty="0">
                <a:solidFill>
                  <a:srgbClr val="00B0F0"/>
                </a:solidFill>
              </a:rPr>
              <a:t> of </a:t>
            </a:r>
            <a:r>
              <a:rPr lang="pl-PL" sz="2000" dirty="0" err="1">
                <a:solidFill>
                  <a:srgbClr val="00B0F0"/>
                </a:solidFill>
              </a:rPr>
              <a:t>his</a:t>
            </a:r>
            <a:r>
              <a:rPr lang="pl-PL" sz="2000" dirty="0">
                <a:solidFill>
                  <a:srgbClr val="00B0F0"/>
                </a:solidFill>
              </a:rPr>
              <a:t> </a:t>
            </a:r>
            <a:r>
              <a:rPr lang="pl-PL" sz="2000" dirty="0" err="1">
                <a:solidFill>
                  <a:srgbClr val="00B0F0"/>
                </a:solidFill>
              </a:rPr>
              <a:t>wives</a:t>
            </a:r>
            <a:r>
              <a:rPr lang="pl-PL" sz="2000" dirty="0">
                <a:solidFill>
                  <a:srgbClr val="00B0F0"/>
                </a:solidFill>
              </a:rPr>
              <a:t> (</a:t>
            </a:r>
            <a:r>
              <a:rPr lang="pl-PL" sz="2000" dirty="0" err="1">
                <a:solidFill>
                  <a:srgbClr val="00B0F0"/>
                </a:solidFill>
              </a:rPr>
              <a:t>Katherine</a:t>
            </a:r>
            <a:r>
              <a:rPr lang="pl-PL" sz="2000" dirty="0">
                <a:solidFill>
                  <a:srgbClr val="00B0F0"/>
                </a:solidFill>
              </a:rPr>
              <a:t> of Aragon and </a:t>
            </a:r>
            <a:r>
              <a:rPr lang="pl-PL" sz="2000" dirty="0" err="1">
                <a:solidFill>
                  <a:srgbClr val="00B0F0"/>
                </a:solidFill>
              </a:rPr>
              <a:t>Anne</a:t>
            </a:r>
            <a:r>
              <a:rPr lang="pl-PL" sz="2000" dirty="0">
                <a:solidFill>
                  <a:srgbClr val="00B0F0"/>
                </a:solidFill>
              </a:rPr>
              <a:t> of </a:t>
            </a:r>
            <a:r>
              <a:rPr lang="pl-PL" sz="2000" dirty="0" err="1">
                <a:solidFill>
                  <a:srgbClr val="00B0F0"/>
                </a:solidFill>
              </a:rPr>
              <a:t>Cleves</a:t>
            </a:r>
            <a:r>
              <a:rPr lang="pl-PL" sz="2000" dirty="0">
                <a:solidFill>
                  <a:srgbClr val="00B0F0"/>
                </a:solidFill>
              </a:rPr>
              <a:t>), </a:t>
            </a:r>
            <a:r>
              <a:rPr lang="pl-PL" sz="2000" dirty="0" err="1">
                <a:solidFill>
                  <a:srgbClr val="00B0F0"/>
                </a:solidFill>
              </a:rPr>
              <a:t>ordered</a:t>
            </a:r>
            <a:r>
              <a:rPr lang="pl-PL" sz="2000" dirty="0">
                <a:solidFill>
                  <a:srgbClr val="00B0F0"/>
                </a:solidFill>
              </a:rPr>
              <a:t> to </a:t>
            </a:r>
            <a:r>
              <a:rPr lang="pl-PL" sz="2000" dirty="0" err="1">
                <a:solidFill>
                  <a:srgbClr val="00B0F0"/>
                </a:solidFill>
              </a:rPr>
              <a:t>execute</a:t>
            </a:r>
            <a:r>
              <a:rPr lang="pl-PL" sz="2000" dirty="0">
                <a:solidFill>
                  <a:srgbClr val="00B0F0"/>
                </a:solidFill>
              </a:rPr>
              <a:t> </a:t>
            </a:r>
            <a:r>
              <a:rPr lang="pl-PL" sz="2000" dirty="0" err="1">
                <a:solidFill>
                  <a:srgbClr val="00B0F0"/>
                </a:solidFill>
              </a:rPr>
              <a:t>two</a:t>
            </a:r>
            <a:r>
              <a:rPr lang="pl-PL" sz="2000" dirty="0">
                <a:solidFill>
                  <a:srgbClr val="00B0F0"/>
                </a:solidFill>
              </a:rPr>
              <a:t> </a:t>
            </a:r>
            <a:r>
              <a:rPr lang="pl-PL" sz="2000" dirty="0" err="1">
                <a:solidFill>
                  <a:srgbClr val="00B0F0"/>
                </a:solidFill>
              </a:rPr>
              <a:t>others</a:t>
            </a:r>
            <a:r>
              <a:rPr lang="pl-PL" sz="2000" dirty="0">
                <a:solidFill>
                  <a:srgbClr val="00B0F0"/>
                </a:solidFill>
              </a:rPr>
              <a:t> (</a:t>
            </a:r>
            <a:r>
              <a:rPr lang="pl-PL" sz="2000" dirty="0" err="1">
                <a:solidFill>
                  <a:srgbClr val="00B0F0"/>
                </a:solidFill>
              </a:rPr>
              <a:t>Anne</a:t>
            </a:r>
            <a:r>
              <a:rPr lang="pl-PL" sz="2000" dirty="0">
                <a:solidFill>
                  <a:srgbClr val="00B0F0"/>
                </a:solidFill>
              </a:rPr>
              <a:t> Boleyn and Catherine Howard), one </a:t>
            </a:r>
            <a:r>
              <a:rPr lang="pl-PL" sz="2000" dirty="0" err="1">
                <a:solidFill>
                  <a:srgbClr val="00B0F0"/>
                </a:solidFill>
              </a:rPr>
              <a:t>died</a:t>
            </a:r>
            <a:r>
              <a:rPr lang="pl-PL" sz="2000" dirty="0">
                <a:solidFill>
                  <a:srgbClr val="00B0F0"/>
                </a:solidFill>
              </a:rPr>
              <a:t> in </a:t>
            </a:r>
            <a:r>
              <a:rPr lang="pl-PL" sz="2000" dirty="0" err="1">
                <a:solidFill>
                  <a:srgbClr val="00B0F0"/>
                </a:solidFill>
              </a:rPr>
              <a:t>childbirth</a:t>
            </a:r>
            <a:r>
              <a:rPr lang="pl-PL" sz="2000" dirty="0">
                <a:solidFill>
                  <a:srgbClr val="00B0F0"/>
                </a:solidFill>
              </a:rPr>
              <a:t> (</a:t>
            </a:r>
            <a:r>
              <a:rPr lang="pl-PL" sz="2000" dirty="0" err="1">
                <a:solidFill>
                  <a:srgbClr val="00B0F0"/>
                </a:solidFill>
              </a:rPr>
              <a:t>Jane</a:t>
            </a:r>
            <a:r>
              <a:rPr lang="pl-PL" sz="2000" dirty="0">
                <a:solidFill>
                  <a:srgbClr val="00B0F0"/>
                </a:solidFill>
              </a:rPr>
              <a:t> </a:t>
            </a:r>
            <a:r>
              <a:rPr lang="pl-PL" sz="2000" dirty="0" err="1">
                <a:solidFill>
                  <a:srgbClr val="00B0F0"/>
                </a:solidFill>
              </a:rPr>
              <a:t>Seymour</a:t>
            </a:r>
            <a:r>
              <a:rPr lang="pl-PL" sz="2000" dirty="0">
                <a:solidFill>
                  <a:srgbClr val="00B0F0"/>
                </a:solidFill>
              </a:rPr>
              <a:t>) and the </a:t>
            </a:r>
            <a:r>
              <a:rPr lang="pl-PL" sz="2000" dirty="0" err="1">
                <a:solidFill>
                  <a:srgbClr val="00B0F0"/>
                </a:solidFill>
              </a:rPr>
              <a:t>last</a:t>
            </a:r>
            <a:r>
              <a:rPr lang="pl-PL" sz="2000" dirty="0">
                <a:solidFill>
                  <a:srgbClr val="00B0F0"/>
                </a:solidFill>
              </a:rPr>
              <a:t> one </a:t>
            </a:r>
            <a:r>
              <a:rPr lang="pl-PL" sz="2000" dirty="0" err="1">
                <a:solidFill>
                  <a:srgbClr val="00B0F0"/>
                </a:solidFill>
              </a:rPr>
              <a:t>survived</a:t>
            </a:r>
            <a:r>
              <a:rPr lang="pl-PL" sz="2000" dirty="0">
                <a:solidFill>
                  <a:srgbClr val="00B0F0"/>
                </a:solidFill>
              </a:rPr>
              <a:t> </a:t>
            </a:r>
            <a:r>
              <a:rPr lang="pl-PL" sz="2000" dirty="0" err="1">
                <a:solidFill>
                  <a:srgbClr val="00B0F0"/>
                </a:solidFill>
              </a:rPr>
              <a:t>him</a:t>
            </a:r>
            <a:r>
              <a:rPr lang="pl-PL" sz="2000" dirty="0">
                <a:solidFill>
                  <a:srgbClr val="00B0F0"/>
                </a:solidFill>
              </a:rPr>
              <a:t> (</a:t>
            </a:r>
            <a:r>
              <a:rPr lang="pl-PL" sz="2000" dirty="0" err="1">
                <a:solidFill>
                  <a:srgbClr val="00B0F0"/>
                </a:solidFill>
              </a:rPr>
              <a:t>Kateryn</a:t>
            </a:r>
            <a:r>
              <a:rPr lang="pl-PL" sz="2000" dirty="0">
                <a:solidFill>
                  <a:srgbClr val="00B0F0"/>
                </a:solidFill>
              </a:rPr>
              <a:t> </a:t>
            </a:r>
            <a:r>
              <a:rPr lang="pl-PL" sz="2000" dirty="0" err="1">
                <a:solidFill>
                  <a:srgbClr val="00B0F0"/>
                </a:solidFill>
              </a:rPr>
              <a:t>Parr</a:t>
            </a:r>
            <a:r>
              <a:rPr lang="pl-PL" sz="2000" dirty="0">
                <a:solidFill>
                  <a:srgbClr val="00B0F0"/>
                </a:solidFill>
              </a:rPr>
              <a:t>).</a:t>
            </a:r>
            <a:endParaRPr lang="en-US" sz="2000" dirty="0">
              <a:solidFill>
                <a:srgbClr val="00B0F0"/>
              </a:solidFill>
            </a:endParaRPr>
          </a:p>
          <a:p>
            <a:pPr marL="342900" indent="-342900">
              <a:buFont typeface="Arial" panose="020B0604020202020204" pitchFamily="34" charset="0"/>
              <a:buChar char="•"/>
            </a:pPr>
            <a:endParaRPr lang="pl-PL" sz="2000" dirty="0"/>
          </a:p>
          <a:p>
            <a:pPr marL="342900" indent="-342900">
              <a:buFont typeface="Arial" panose="020B0604020202020204" pitchFamily="34" charset="0"/>
              <a:buChar char="•"/>
            </a:pPr>
            <a:endParaRPr lang="pl-PL" sz="2000" dirty="0"/>
          </a:p>
          <a:p>
            <a:pPr marL="342900" indent="-342900">
              <a:buFont typeface="Arial" panose="020B0604020202020204" pitchFamily="34" charset="0"/>
              <a:buChar char="•"/>
            </a:pPr>
            <a:r>
              <a:rPr lang="pl-PL" sz="2000" dirty="0"/>
              <a:t>Miał jeszcze pięć żon i dwoje dzieci, ale tylko jednego syna.</a:t>
            </a:r>
          </a:p>
          <a:p>
            <a:pPr marL="342900" indent="-342900">
              <a:buFont typeface="Arial" panose="020B0604020202020204" pitchFamily="34" charset="0"/>
              <a:buChar char="•"/>
            </a:pPr>
            <a:r>
              <a:rPr lang="pl-PL" sz="2000" dirty="0"/>
              <a:t>Rozwiódł się z dwoma swoimi żonami (Katarzyną Aragońską i Anną </a:t>
            </a:r>
            <a:r>
              <a:rPr lang="pl-PL" sz="2000" dirty="0" err="1"/>
              <a:t>Kliwijską</a:t>
            </a:r>
            <a:r>
              <a:rPr lang="pl-PL" sz="2000" dirty="0"/>
              <a:t>), dwie kazał ściąć (Annę Boleyn i Katarzynę Howard), jedna umarła w połogu (</a:t>
            </a:r>
            <a:r>
              <a:rPr lang="pl-PL" sz="2000" dirty="0" err="1"/>
              <a:t>Jane</a:t>
            </a:r>
            <a:r>
              <a:rPr lang="pl-PL" sz="2000" dirty="0"/>
              <a:t> </a:t>
            </a:r>
            <a:r>
              <a:rPr lang="pl-PL" sz="2000" dirty="0" err="1"/>
              <a:t>Seymour</a:t>
            </a:r>
            <a:r>
              <a:rPr lang="pl-PL" sz="2000" dirty="0"/>
              <a:t>), ostatnia go przeżyła (Katarzyna </a:t>
            </a:r>
            <a:r>
              <a:rPr lang="pl-PL" sz="2000" dirty="0" err="1"/>
              <a:t>Parr</a:t>
            </a:r>
            <a:r>
              <a:rPr lang="pl-PL" sz="2000" dirty="0"/>
              <a:t>).</a:t>
            </a:r>
          </a:p>
        </p:txBody>
      </p:sp>
      <p:pic>
        <p:nvPicPr>
          <p:cNvPr id="9" name="Obraz 8" descr="Obraz zawierający odzież&#10;&#10;Opis wygenerowany automatycznie">
            <a:extLst>
              <a:ext uri="{FF2B5EF4-FFF2-40B4-BE49-F238E27FC236}">
                <a16:creationId xmlns:a16="http://schemas.microsoft.com/office/drawing/2014/main" id="{0979557F-75B4-42CF-A6AB-BB29C5896F6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48971" y="377621"/>
            <a:ext cx="2453640" cy="3160776"/>
          </a:xfrm>
          <a:prstGeom prst="rect">
            <a:avLst/>
          </a:prstGeom>
        </p:spPr>
      </p:pic>
      <p:sp>
        <p:nvSpPr>
          <p:cNvPr id="10" name="pole tekstowe 9">
            <a:extLst>
              <a:ext uri="{FF2B5EF4-FFF2-40B4-BE49-F238E27FC236}">
                <a16:creationId xmlns:a16="http://schemas.microsoft.com/office/drawing/2014/main" id="{58D91C51-E395-4277-8576-CD830A32A2B1}"/>
              </a:ext>
            </a:extLst>
          </p:cNvPr>
          <p:cNvSpPr txBox="1"/>
          <p:nvPr/>
        </p:nvSpPr>
        <p:spPr>
          <a:xfrm>
            <a:off x="548971" y="3538397"/>
            <a:ext cx="2453640" cy="1015663"/>
          </a:xfrm>
          <a:prstGeom prst="rect">
            <a:avLst/>
          </a:prstGeom>
          <a:noFill/>
        </p:spPr>
        <p:txBody>
          <a:bodyPr wrap="square" rtlCol="0">
            <a:spAutoFit/>
          </a:bodyPr>
          <a:lstStyle/>
          <a:p>
            <a:r>
              <a:rPr lang="pl-PL" sz="2000" dirty="0" err="1"/>
              <a:t>Anne</a:t>
            </a:r>
            <a:r>
              <a:rPr lang="pl-PL" sz="2000" dirty="0"/>
              <a:t> Boleyn  </a:t>
            </a:r>
            <a:br>
              <a:rPr lang="pl-PL" sz="2000" dirty="0"/>
            </a:br>
            <a:r>
              <a:rPr lang="pl-PL" sz="2000" dirty="0" err="1"/>
              <a:t>crowned</a:t>
            </a:r>
            <a:r>
              <a:rPr lang="pl-PL" sz="2000" dirty="0"/>
              <a:t> in 1533  </a:t>
            </a:r>
          </a:p>
          <a:p>
            <a:r>
              <a:rPr lang="pl-PL" sz="2000" dirty="0" err="1"/>
              <a:t>beheaded</a:t>
            </a:r>
            <a:r>
              <a:rPr lang="pl-PL" sz="2000" dirty="0"/>
              <a:t> in 1536</a:t>
            </a:r>
          </a:p>
        </p:txBody>
      </p:sp>
      <p:pic>
        <p:nvPicPr>
          <p:cNvPr id="12" name="Obraz 11" descr="Obraz zawierający osoba, odzież, ściana, kobieta&#10;&#10;Opis wygenerowany automatycznie">
            <a:extLst>
              <a:ext uri="{FF2B5EF4-FFF2-40B4-BE49-F238E27FC236}">
                <a16:creationId xmlns:a16="http://schemas.microsoft.com/office/drawing/2014/main" id="{EA12ECA5-0550-4D2D-8BD0-7B939D438EB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615030" y="2544418"/>
            <a:ext cx="2304342" cy="2707237"/>
          </a:xfrm>
          <a:prstGeom prst="rect">
            <a:avLst/>
          </a:prstGeom>
        </p:spPr>
      </p:pic>
      <p:sp>
        <p:nvSpPr>
          <p:cNvPr id="13" name="pole tekstowe 12">
            <a:extLst>
              <a:ext uri="{FF2B5EF4-FFF2-40B4-BE49-F238E27FC236}">
                <a16:creationId xmlns:a16="http://schemas.microsoft.com/office/drawing/2014/main" id="{56B9EDE6-8D12-46AA-B342-91FA5F241893}"/>
              </a:ext>
            </a:extLst>
          </p:cNvPr>
          <p:cNvSpPr txBox="1"/>
          <p:nvPr/>
        </p:nvSpPr>
        <p:spPr>
          <a:xfrm>
            <a:off x="3669445" y="5446184"/>
            <a:ext cx="2195511" cy="1015663"/>
          </a:xfrm>
          <a:prstGeom prst="rect">
            <a:avLst/>
          </a:prstGeom>
          <a:noFill/>
        </p:spPr>
        <p:txBody>
          <a:bodyPr wrap="square" rtlCol="0">
            <a:spAutoFit/>
          </a:bodyPr>
          <a:lstStyle/>
          <a:p>
            <a:r>
              <a:rPr lang="pl-PL" sz="2000" dirty="0"/>
              <a:t>Catherine Howard</a:t>
            </a:r>
          </a:p>
          <a:p>
            <a:r>
              <a:rPr lang="pl-PL" sz="2000" dirty="0" err="1"/>
              <a:t>crowned</a:t>
            </a:r>
            <a:r>
              <a:rPr lang="pl-PL" sz="2000" dirty="0"/>
              <a:t> in 1540 </a:t>
            </a:r>
            <a:r>
              <a:rPr lang="pl-PL" sz="2000" dirty="0" err="1"/>
              <a:t>beheaded</a:t>
            </a:r>
            <a:r>
              <a:rPr lang="pl-PL" sz="2000" dirty="0"/>
              <a:t> in 1542</a:t>
            </a:r>
          </a:p>
        </p:txBody>
      </p:sp>
    </p:spTree>
    <p:extLst>
      <p:ext uri="{BB962C8B-B14F-4D97-AF65-F5344CB8AC3E}">
        <p14:creationId xmlns:p14="http://schemas.microsoft.com/office/powerpoint/2010/main" val="774518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7EBBC466-5C71-4A22-84F6-DDA5BF45A520}"/>
              </a:ext>
            </a:extLst>
          </p:cNvPr>
          <p:cNvPicPr>
            <a:picLocks noChangeAspect="1"/>
          </p:cNvPicPr>
          <p:nvPr/>
        </p:nvPicPr>
        <p:blipFill>
          <a:blip r:embed="rId2"/>
          <a:stretch>
            <a:fillRect/>
          </a:stretch>
        </p:blipFill>
        <p:spPr>
          <a:xfrm>
            <a:off x="360916" y="732751"/>
            <a:ext cx="7002922" cy="5252191"/>
          </a:xfrm>
          <a:prstGeom prst="rect">
            <a:avLst/>
          </a:prstGeom>
        </p:spPr>
      </p:pic>
      <p:sp>
        <p:nvSpPr>
          <p:cNvPr id="5" name="Prostokąt 4">
            <a:extLst>
              <a:ext uri="{FF2B5EF4-FFF2-40B4-BE49-F238E27FC236}">
                <a16:creationId xmlns:a16="http://schemas.microsoft.com/office/drawing/2014/main" id="{7160AEB7-EE47-468D-A6CF-F8591F38FE83}"/>
              </a:ext>
            </a:extLst>
          </p:cNvPr>
          <p:cNvSpPr/>
          <p:nvPr/>
        </p:nvSpPr>
        <p:spPr>
          <a:xfrm>
            <a:off x="7678366" y="1951672"/>
            <a:ext cx="4513634" cy="2308324"/>
          </a:xfrm>
          <a:prstGeom prst="rect">
            <a:avLst/>
          </a:prstGeom>
        </p:spPr>
        <p:txBody>
          <a:bodyPr wrap="square">
            <a:spAutoFit/>
          </a:bodyPr>
          <a:lstStyle/>
          <a:p>
            <a:pPr marL="285750" indent="-285750">
              <a:buFont typeface="Arial" panose="020B0604020202020204" pitchFamily="34" charset="0"/>
              <a:buChar char="•"/>
            </a:pPr>
            <a:r>
              <a:rPr lang="pl-PL" dirty="0" err="1">
                <a:solidFill>
                  <a:srgbClr val="0000FF"/>
                </a:solidFill>
              </a:rPr>
              <a:t>Above</a:t>
            </a:r>
            <a:r>
              <a:rPr lang="pl-PL" dirty="0">
                <a:solidFill>
                  <a:srgbClr val="0000FF"/>
                </a:solidFill>
              </a:rPr>
              <a:t> in red </a:t>
            </a:r>
            <a:r>
              <a:rPr lang="pl-PL" dirty="0" err="1">
                <a:solidFill>
                  <a:srgbClr val="0000FF"/>
                </a:solidFill>
              </a:rPr>
              <a:t>frame</a:t>
            </a:r>
            <a:r>
              <a:rPr lang="pl-PL" dirty="0">
                <a:solidFill>
                  <a:srgbClr val="0000FF"/>
                </a:solidFill>
              </a:rPr>
              <a:t> -  </a:t>
            </a:r>
            <a:r>
              <a:rPr lang="pl-PL" dirty="0" err="1">
                <a:solidFill>
                  <a:srgbClr val="0000FF"/>
                </a:solidFill>
              </a:rPr>
              <a:t>Henry’s</a:t>
            </a:r>
            <a:r>
              <a:rPr lang="pl-PL" dirty="0">
                <a:solidFill>
                  <a:srgbClr val="0000FF"/>
                </a:solidFill>
              </a:rPr>
              <a:t> VIII </a:t>
            </a:r>
            <a:r>
              <a:rPr lang="pl-PL" dirty="0" err="1">
                <a:solidFill>
                  <a:srgbClr val="0000FF"/>
                </a:solidFill>
              </a:rPr>
              <a:t>legitimate</a:t>
            </a:r>
            <a:r>
              <a:rPr lang="pl-PL" dirty="0">
                <a:solidFill>
                  <a:srgbClr val="0000FF"/>
                </a:solidFill>
              </a:rPr>
              <a:t> </a:t>
            </a:r>
            <a:r>
              <a:rPr lang="pl-PL" dirty="0" err="1">
                <a:solidFill>
                  <a:srgbClr val="0000FF"/>
                </a:solidFill>
              </a:rPr>
              <a:t>children</a:t>
            </a:r>
            <a:r>
              <a:rPr lang="pl-PL" dirty="0">
                <a:solidFill>
                  <a:srgbClr val="0000FF"/>
                </a:solidFill>
              </a:rPr>
              <a:t>.</a:t>
            </a:r>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r>
              <a:rPr lang="pl-PL" dirty="0"/>
              <a:t>Powyżej w czerwonej ramce - dzieci uznane </a:t>
            </a:r>
          </a:p>
          <a:p>
            <a:r>
              <a:rPr lang="pl-PL" dirty="0"/>
              <a:t>przez Henryka VIII za prawowite</a:t>
            </a:r>
          </a:p>
        </p:txBody>
      </p:sp>
    </p:spTree>
    <p:extLst>
      <p:ext uri="{BB962C8B-B14F-4D97-AF65-F5344CB8AC3E}">
        <p14:creationId xmlns:p14="http://schemas.microsoft.com/office/powerpoint/2010/main" val="2752680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F14CDB31-9832-4362-8D8F-9275141E126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47762" y="978698"/>
            <a:ext cx="2967962" cy="3910291"/>
          </a:xfrm>
          <a:prstGeom prst="rect">
            <a:avLst/>
          </a:prstGeom>
          <a:ln w="76200">
            <a:solidFill>
              <a:schemeClr val="tx1"/>
            </a:solidFill>
          </a:ln>
        </p:spPr>
      </p:pic>
      <p:sp>
        <p:nvSpPr>
          <p:cNvPr id="5" name="Prostokąt 4">
            <a:extLst>
              <a:ext uri="{FF2B5EF4-FFF2-40B4-BE49-F238E27FC236}">
                <a16:creationId xmlns:a16="http://schemas.microsoft.com/office/drawing/2014/main" id="{F2C7C8BC-AA3A-4243-80EA-4B79548A59C2}"/>
              </a:ext>
            </a:extLst>
          </p:cNvPr>
          <p:cNvSpPr/>
          <p:nvPr/>
        </p:nvSpPr>
        <p:spPr>
          <a:xfrm>
            <a:off x="4455223" y="958220"/>
            <a:ext cx="3124758" cy="1384995"/>
          </a:xfrm>
          <a:prstGeom prst="rect">
            <a:avLst/>
          </a:prstGeom>
        </p:spPr>
        <p:txBody>
          <a:bodyPr wrap="square">
            <a:spAutoFit/>
          </a:bodyPr>
          <a:lstStyle/>
          <a:p>
            <a:r>
              <a:rPr lang="pl-PL" sz="2800" dirty="0"/>
              <a:t>Mary I</a:t>
            </a:r>
          </a:p>
          <a:p>
            <a:r>
              <a:rPr lang="pl-PL" sz="2800" dirty="0" err="1"/>
              <a:t>Born</a:t>
            </a:r>
            <a:r>
              <a:rPr lang="pl-PL" sz="2800" dirty="0"/>
              <a:t> in 1516</a:t>
            </a:r>
          </a:p>
          <a:p>
            <a:r>
              <a:rPr lang="pl-PL" sz="2800" dirty="0" err="1"/>
              <a:t>Queen</a:t>
            </a:r>
            <a:r>
              <a:rPr lang="pl-PL" sz="2800" dirty="0"/>
              <a:t> 1553-1558</a:t>
            </a:r>
          </a:p>
        </p:txBody>
      </p:sp>
      <p:pic>
        <p:nvPicPr>
          <p:cNvPr id="6" name="Obraz 5">
            <a:extLst>
              <a:ext uri="{FF2B5EF4-FFF2-40B4-BE49-F238E27FC236}">
                <a16:creationId xmlns:a16="http://schemas.microsoft.com/office/drawing/2014/main" id="{DFD1131F-F30A-4A5F-B90C-2CE8186D7759}"/>
              </a:ext>
            </a:extLst>
          </p:cNvPr>
          <p:cNvPicPr>
            <a:picLocks noChangeAspect="1"/>
          </p:cNvPicPr>
          <p:nvPr/>
        </p:nvPicPr>
        <p:blipFill>
          <a:blip r:embed="rId4"/>
          <a:stretch>
            <a:fillRect/>
          </a:stretch>
        </p:blipFill>
        <p:spPr>
          <a:xfrm>
            <a:off x="4200032" y="2416566"/>
            <a:ext cx="3415725" cy="4202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Obraz 6">
            <a:extLst>
              <a:ext uri="{FF2B5EF4-FFF2-40B4-BE49-F238E27FC236}">
                <a16:creationId xmlns:a16="http://schemas.microsoft.com/office/drawing/2014/main" id="{852A57CF-6648-4D65-BF46-62355118657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755742" y="1298577"/>
            <a:ext cx="2652233" cy="312475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pole tekstowe 2">
            <a:extLst>
              <a:ext uri="{FF2B5EF4-FFF2-40B4-BE49-F238E27FC236}">
                <a16:creationId xmlns:a16="http://schemas.microsoft.com/office/drawing/2014/main" id="{A1EC5DD7-0BC9-4C6C-9610-D95FCBF892C3}"/>
              </a:ext>
            </a:extLst>
          </p:cNvPr>
          <p:cNvSpPr txBox="1"/>
          <p:nvPr/>
        </p:nvSpPr>
        <p:spPr>
          <a:xfrm>
            <a:off x="768626" y="4982817"/>
            <a:ext cx="2747098" cy="1384995"/>
          </a:xfrm>
          <a:prstGeom prst="rect">
            <a:avLst/>
          </a:prstGeom>
          <a:noFill/>
        </p:spPr>
        <p:txBody>
          <a:bodyPr wrap="square" rtlCol="0">
            <a:spAutoFit/>
          </a:bodyPr>
          <a:lstStyle/>
          <a:p>
            <a:r>
              <a:rPr lang="pl-PL" sz="2800" dirty="0"/>
              <a:t>Edward VI</a:t>
            </a:r>
          </a:p>
          <a:p>
            <a:r>
              <a:rPr lang="pl-PL" sz="2800" dirty="0" err="1"/>
              <a:t>Born</a:t>
            </a:r>
            <a:r>
              <a:rPr lang="pl-PL" sz="2800" dirty="0"/>
              <a:t> in 1537</a:t>
            </a:r>
          </a:p>
          <a:p>
            <a:r>
              <a:rPr lang="pl-PL" sz="2800" dirty="0"/>
              <a:t>King 1547 - 1553</a:t>
            </a:r>
          </a:p>
        </p:txBody>
      </p:sp>
      <p:sp>
        <p:nvSpPr>
          <p:cNvPr id="8" name="pole tekstowe 7">
            <a:extLst>
              <a:ext uri="{FF2B5EF4-FFF2-40B4-BE49-F238E27FC236}">
                <a16:creationId xmlns:a16="http://schemas.microsoft.com/office/drawing/2014/main" id="{A0E11B93-6F10-46E7-A528-BC07BA74A234}"/>
              </a:ext>
            </a:extLst>
          </p:cNvPr>
          <p:cNvSpPr txBox="1"/>
          <p:nvPr/>
        </p:nvSpPr>
        <p:spPr>
          <a:xfrm>
            <a:off x="8519480" y="4837043"/>
            <a:ext cx="2996659" cy="1384995"/>
          </a:xfrm>
          <a:prstGeom prst="rect">
            <a:avLst/>
          </a:prstGeom>
          <a:noFill/>
        </p:spPr>
        <p:txBody>
          <a:bodyPr wrap="square" rtlCol="0">
            <a:spAutoFit/>
          </a:bodyPr>
          <a:lstStyle/>
          <a:p>
            <a:r>
              <a:rPr lang="pl-PL" sz="2800" dirty="0" err="1"/>
              <a:t>Elisabeth</a:t>
            </a:r>
            <a:r>
              <a:rPr lang="pl-PL" sz="2800" dirty="0"/>
              <a:t> I</a:t>
            </a:r>
          </a:p>
          <a:p>
            <a:r>
              <a:rPr lang="pl-PL" sz="2800" dirty="0" err="1"/>
              <a:t>Born</a:t>
            </a:r>
            <a:r>
              <a:rPr lang="pl-PL" sz="2800" dirty="0"/>
              <a:t> in 1533</a:t>
            </a:r>
          </a:p>
          <a:p>
            <a:r>
              <a:rPr lang="pl-PL" sz="2800" dirty="0" err="1"/>
              <a:t>Queen</a:t>
            </a:r>
            <a:r>
              <a:rPr lang="pl-PL" sz="2800" dirty="0"/>
              <a:t> 1558 - 1603</a:t>
            </a:r>
          </a:p>
        </p:txBody>
      </p:sp>
      <p:sp>
        <p:nvSpPr>
          <p:cNvPr id="2" name="pole tekstowe 1">
            <a:extLst>
              <a:ext uri="{FF2B5EF4-FFF2-40B4-BE49-F238E27FC236}">
                <a16:creationId xmlns:a16="http://schemas.microsoft.com/office/drawing/2014/main" id="{4992A02D-E1AF-4CFB-BB43-2FAAC7C8ABF4}"/>
              </a:ext>
            </a:extLst>
          </p:cNvPr>
          <p:cNvSpPr txBox="1"/>
          <p:nvPr/>
        </p:nvSpPr>
        <p:spPr>
          <a:xfrm>
            <a:off x="980661" y="238539"/>
            <a:ext cx="9793356" cy="646331"/>
          </a:xfrm>
          <a:prstGeom prst="rect">
            <a:avLst/>
          </a:prstGeom>
          <a:noFill/>
        </p:spPr>
        <p:txBody>
          <a:bodyPr wrap="square" rtlCol="0">
            <a:spAutoFit/>
          </a:bodyPr>
          <a:lstStyle/>
          <a:p>
            <a:pPr algn="ctr"/>
            <a:r>
              <a:rPr lang="pl-PL" sz="3600" b="1" dirty="0"/>
              <a:t>Henry </a:t>
            </a:r>
            <a:r>
              <a:rPr lang="pl-PL" sz="3600" b="1" dirty="0" err="1"/>
              <a:t>VIII’s</a:t>
            </a:r>
            <a:r>
              <a:rPr lang="pl-PL" sz="3600" b="1" dirty="0"/>
              <a:t> </a:t>
            </a:r>
            <a:r>
              <a:rPr lang="pl-PL" sz="3600" b="1" dirty="0" err="1"/>
              <a:t>children</a:t>
            </a:r>
            <a:r>
              <a:rPr lang="pl-PL" sz="3600" b="1" dirty="0"/>
              <a:t> on the </a:t>
            </a:r>
            <a:r>
              <a:rPr lang="pl-PL" sz="3600" b="1" dirty="0" err="1"/>
              <a:t>throne</a:t>
            </a:r>
            <a:r>
              <a:rPr lang="pl-PL" sz="3600" b="1" dirty="0"/>
              <a:t> of England</a:t>
            </a:r>
          </a:p>
        </p:txBody>
      </p:sp>
      <p:sp>
        <p:nvSpPr>
          <p:cNvPr id="9" name="pole tekstowe 8">
            <a:extLst>
              <a:ext uri="{FF2B5EF4-FFF2-40B4-BE49-F238E27FC236}">
                <a16:creationId xmlns:a16="http://schemas.microsoft.com/office/drawing/2014/main" id="{5572835F-0D53-4C3D-927D-9AAFCDB0CF6E}"/>
              </a:ext>
            </a:extLst>
          </p:cNvPr>
          <p:cNvSpPr txBox="1"/>
          <p:nvPr/>
        </p:nvSpPr>
        <p:spPr>
          <a:xfrm>
            <a:off x="8755742" y="4423335"/>
            <a:ext cx="2652233" cy="230832"/>
          </a:xfrm>
          <a:prstGeom prst="rect">
            <a:avLst/>
          </a:prstGeom>
          <a:noFill/>
        </p:spPr>
        <p:txBody>
          <a:bodyPr wrap="square" rtlCol="0">
            <a:spAutoFit/>
          </a:bodyPr>
          <a:lstStyle/>
          <a:p>
            <a:r>
              <a:rPr lang="pl-PL" sz="900">
                <a:hlinkClick r:id="rId6" tooltip="https://sv.wikipedia.org/wiki/Fil:Elizabeth_I_of_England_c1585-90.jpg"/>
              </a:rPr>
              <a:t>To zdjęcie</a:t>
            </a:r>
            <a:r>
              <a:rPr lang="pl-PL" sz="900"/>
              <a:t>, autor: Nieznany autor, licencja: </a:t>
            </a:r>
            <a:r>
              <a:rPr lang="pl-PL" sz="900">
                <a:hlinkClick r:id="rId7" tooltip="https://creativecommons.org/licenses/by-sa/3.0/"/>
              </a:rPr>
              <a:t>CC BY-SA</a:t>
            </a:r>
            <a:endParaRPr lang="pl-PL" sz="900"/>
          </a:p>
        </p:txBody>
      </p:sp>
    </p:spTree>
    <p:extLst>
      <p:ext uri="{BB962C8B-B14F-4D97-AF65-F5344CB8AC3E}">
        <p14:creationId xmlns:p14="http://schemas.microsoft.com/office/powerpoint/2010/main" val="2822364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492EB898-735A-4A0D-BAAF-B2F9E2CA9BB7}"/>
              </a:ext>
            </a:extLst>
          </p:cNvPr>
          <p:cNvPicPr>
            <a:picLocks noChangeAspect="1"/>
          </p:cNvPicPr>
          <p:nvPr/>
        </p:nvPicPr>
        <p:blipFill>
          <a:blip r:embed="rId2"/>
          <a:stretch>
            <a:fillRect/>
          </a:stretch>
        </p:blipFill>
        <p:spPr>
          <a:xfrm>
            <a:off x="505258" y="543340"/>
            <a:ext cx="4477560" cy="4876800"/>
          </a:xfrm>
          <a:prstGeom prst="rect">
            <a:avLst/>
          </a:prstGeom>
        </p:spPr>
      </p:pic>
      <p:sp>
        <p:nvSpPr>
          <p:cNvPr id="5" name="Prostokąt 4">
            <a:extLst>
              <a:ext uri="{FF2B5EF4-FFF2-40B4-BE49-F238E27FC236}">
                <a16:creationId xmlns:a16="http://schemas.microsoft.com/office/drawing/2014/main" id="{B7574326-7308-4EAB-B77B-16F08F82E1AB}"/>
              </a:ext>
            </a:extLst>
          </p:cNvPr>
          <p:cNvSpPr/>
          <p:nvPr/>
        </p:nvSpPr>
        <p:spPr>
          <a:xfrm>
            <a:off x="1467860" y="5499510"/>
            <a:ext cx="2680071" cy="1384995"/>
          </a:xfrm>
          <a:prstGeom prst="rect">
            <a:avLst/>
          </a:prstGeom>
        </p:spPr>
        <p:txBody>
          <a:bodyPr wrap="square">
            <a:spAutoFit/>
          </a:bodyPr>
          <a:lstStyle/>
          <a:p>
            <a:r>
              <a:rPr lang="en-US" sz="2800" b="1" dirty="0"/>
              <a:t>Edward VI</a:t>
            </a:r>
          </a:p>
          <a:p>
            <a:r>
              <a:rPr lang="pl-PL" sz="2800" b="1" dirty="0" err="1"/>
              <a:t>Born</a:t>
            </a:r>
            <a:r>
              <a:rPr lang="pl-PL" sz="2800" b="1" dirty="0"/>
              <a:t> in</a:t>
            </a:r>
            <a:r>
              <a:rPr lang="en-US" sz="2800" b="1" dirty="0"/>
              <a:t> 1537</a:t>
            </a:r>
          </a:p>
          <a:p>
            <a:r>
              <a:rPr lang="pl-PL" sz="2800" b="1" dirty="0"/>
              <a:t>King</a:t>
            </a:r>
            <a:r>
              <a:rPr lang="en-US" sz="2800" b="1" dirty="0"/>
              <a:t> 1547-1553</a:t>
            </a:r>
          </a:p>
        </p:txBody>
      </p:sp>
      <p:pic>
        <p:nvPicPr>
          <p:cNvPr id="6" name="Obraz 5">
            <a:extLst>
              <a:ext uri="{FF2B5EF4-FFF2-40B4-BE49-F238E27FC236}">
                <a16:creationId xmlns:a16="http://schemas.microsoft.com/office/drawing/2014/main" id="{DAFFBEEB-ABF8-4643-AFFE-EDAD0DCEEBB3}"/>
              </a:ext>
            </a:extLst>
          </p:cNvPr>
          <p:cNvPicPr>
            <a:picLocks noChangeAspect="1"/>
          </p:cNvPicPr>
          <p:nvPr/>
        </p:nvPicPr>
        <p:blipFill>
          <a:blip r:embed="rId3"/>
          <a:stretch>
            <a:fillRect/>
          </a:stretch>
        </p:blipFill>
        <p:spPr>
          <a:xfrm>
            <a:off x="7328453" y="543340"/>
            <a:ext cx="3936682" cy="487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pole tekstowe 1">
            <a:extLst>
              <a:ext uri="{FF2B5EF4-FFF2-40B4-BE49-F238E27FC236}">
                <a16:creationId xmlns:a16="http://schemas.microsoft.com/office/drawing/2014/main" id="{03C42500-AF41-45BD-B43D-6CF963FCA6E6}"/>
              </a:ext>
            </a:extLst>
          </p:cNvPr>
          <p:cNvSpPr txBox="1"/>
          <p:nvPr/>
        </p:nvSpPr>
        <p:spPr>
          <a:xfrm>
            <a:off x="7328453" y="5499510"/>
            <a:ext cx="3936682" cy="1384995"/>
          </a:xfrm>
          <a:prstGeom prst="rect">
            <a:avLst/>
          </a:prstGeom>
          <a:noFill/>
        </p:spPr>
        <p:txBody>
          <a:bodyPr wrap="square" rtlCol="0">
            <a:spAutoFit/>
          </a:bodyPr>
          <a:lstStyle/>
          <a:p>
            <a:pPr algn="ctr"/>
            <a:r>
              <a:rPr lang="pl-PL" sz="2800" b="1" dirty="0"/>
              <a:t>Edward VI</a:t>
            </a:r>
          </a:p>
          <a:p>
            <a:pPr algn="ctr"/>
            <a:r>
              <a:rPr lang="pl-PL" sz="2800" b="1" dirty="0"/>
              <a:t>Urodzony w 1537</a:t>
            </a:r>
          </a:p>
          <a:p>
            <a:pPr algn="ctr"/>
            <a:r>
              <a:rPr lang="pl-PL" sz="2800" b="1" dirty="0"/>
              <a:t>Król 1547 - 1553</a:t>
            </a:r>
          </a:p>
        </p:txBody>
      </p:sp>
    </p:spTree>
    <p:extLst>
      <p:ext uri="{BB962C8B-B14F-4D97-AF65-F5344CB8AC3E}">
        <p14:creationId xmlns:p14="http://schemas.microsoft.com/office/powerpoint/2010/main" val="3180968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BB8ADA28-52A2-48B9-AAAF-BF805CF5E2ED}"/>
              </a:ext>
            </a:extLst>
          </p:cNvPr>
          <p:cNvSpPr/>
          <p:nvPr/>
        </p:nvSpPr>
        <p:spPr>
          <a:xfrm>
            <a:off x="5664741" y="961876"/>
            <a:ext cx="6096000" cy="2246769"/>
          </a:xfrm>
          <a:prstGeom prst="rect">
            <a:avLst/>
          </a:prstGeom>
        </p:spPr>
        <p:txBody>
          <a:bodyPr>
            <a:spAutoFit/>
          </a:bodyPr>
          <a:lstStyle/>
          <a:p>
            <a:pPr marL="285750" indent="-285750">
              <a:buFont typeface="Arial" panose="020B0604020202020204" pitchFamily="34" charset="0"/>
              <a:buChar char="•"/>
            </a:pPr>
            <a:r>
              <a:rPr lang="en-US" sz="2000" dirty="0">
                <a:solidFill>
                  <a:srgbClr val="0000FF"/>
                </a:solidFill>
              </a:rPr>
              <a:t>Edward VI, the only legitimate son of Henry VIII and his third wife, Jane Seymour, was born on 12th October, 1537. </a:t>
            </a:r>
            <a:endParaRPr lang="pl-PL" sz="2000" dirty="0">
              <a:solidFill>
                <a:srgbClr val="0000FF"/>
              </a:solidFill>
            </a:endParaRPr>
          </a:p>
          <a:p>
            <a:pPr marL="285750" indent="-285750">
              <a:buFont typeface="Arial" panose="020B0604020202020204" pitchFamily="34" charset="0"/>
              <a:buChar char="•"/>
            </a:pPr>
            <a:r>
              <a:rPr lang="en-US" sz="2000" dirty="0">
                <a:solidFill>
                  <a:srgbClr val="0000FF"/>
                </a:solidFill>
              </a:rPr>
              <a:t>He never  </a:t>
            </a:r>
            <a:r>
              <a:rPr lang="en-US" sz="2000" dirty="0" err="1">
                <a:solidFill>
                  <a:srgbClr val="0000FF"/>
                </a:solidFill>
              </a:rPr>
              <a:t>kn</a:t>
            </a:r>
            <a:r>
              <a:rPr lang="pl-PL" sz="2000" dirty="0">
                <a:solidFill>
                  <a:srgbClr val="0000FF"/>
                </a:solidFill>
              </a:rPr>
              <a:t>e</a:t>
            </a:r>
            <a:r>
              <a:rPr lang="en-US" sz="2000" dirty="0">
                <a:solidFill>
                  <a:srgbClr val="0000FF"/>
                </a:solidFill>
              </a:rPr>
              <a:t>w his mother, </a:t>
            </a:r>
            <a:r>
              <a:rPr lang="en-US" sz="2000" dirty="0" err="1">
                <a:solidFill>
                  <a:srgbClr val="0000FF"/>
                </a:solidFill>
              </a:rPr>
              <a:t>bec</a:t>
            </a:r>
            <a:r>
              <a:rPr lang="pl-PL" sz="2000" dirty="0">
                <a:solidFill>
                  <a:srgbClr val="0000FF"/>
                </a:solidFill>
              </a:rPr>
              <a:t>a</a:t>
            </a:r>
            <a:r>
              <a:rPr lang="en-US" sz="2000" dirty="0">
                <a:solidFill>
                  <a:srgbClr val="0000FF"/>
                </a:solidFill>
              </a:rPr>
              <a:t>use she died twelve days after she gave a birth</a:t>
            </a:r>
            <a:r>
              <a:rPr lang="pl-PL" sz="2000" dirty="0">
                <a:solidFill>
                  <a:srgbClr val="0000FF"/>
                </a:solidFill>
              </a:rPr>
              <a:t> to </a:t>
            </a:r>
            <a:r>
              <a:rPr lang="pl-PL" sz="2000" dirty="0" err="1">
                <a:solidFill>
                  <a:srgbClr val="0000FF"/>
                </a:solidFill>
              </a:rPr>
              <a:t>him</a:t>
            </a:r>
            <a:r>
              <a:rPr lang="en-US" sz="2000" dirty="0">
                <a:solidFill>
                  <a:srgbClr val="0000FF"/>
                </a:solidFill>
              </a:rPr>
              <a:t>. </a:t>
            </a:r>
            <a:endParaRPr lang="pl-PL" sz="2000" dirty="0">
              <a:solidFill>
                <a:srgbClr val="0000FF"/>
              </a:solidFill>
            </a:endParaRPr>
          </a:p>
          <a:p>
            <a:pPr marL="285750" indent="-285750">
              <a:buFont typeface="Arial" panose="020B0604020202020204" pitchFamily="34" charset="0"/>
              <a:buChar char="•"/>
            </a:pPr>
            <a:r>
              <a:rPr lang="en-US" sz="2000" dirty="0">
                <a:solidFill>
                  <a:srgbClr val="0000FF"/>
                </a:solidFill>
              </a:rPr>
              <a:t>He loved his last step mother – </a:t>
            </a:r>
            <a:r>
              <a:rPr lang="pl-PL" sz="2000" dirty="0" err="1">
                <a:solidFill>
                  <a:srgbClr val="0000FF"/>
                </a:solidFill>
              </a:rPr>
              <a:t>Kateryn</a:t>
            </a:r>
            <a:r>
              <a:rPr lang="en-US" sz="2000" dirty="0">
                <a:solidFill>
                  <a:srgbClr val="0000FF"/>
                </a:solidFill>
              </a:rPr>
              <a:t> Parr –</a:t>
            </a:r>
            <a:r>
              <a:rPr lang="pl-PL" sz="2000" dirty="0">
                <a:solidFill>
                  <a:srgbClr val="0000FF"/>
                </a:solidFill>
              </a:rPr>
              <a:t> the</a:t>
            </a:r>
            <a:r>
              <a:rPr lang="en-US" sz="2000" dirty="0">
                <a:solidFill>
                  <a:srgbClr val="0000FF"/>
                </a:solidFill>
              </a:rPr>
              <a:t> sixth wife of Henry VIII.</a:t>
            </a:r>
            <a:endParaRPr lang="pl-PL" sz="2000" dirty="0">
              <a:solidFill>
                <a:srgbClr val="0000FF"/>
              </a:solidFill>
            </a:endParaRPr>
          </a:p>
        </p:txBody>
      </p:sp>
      <p:sp>
        <p:nvSpPr>
          <p:cNvPr id="5" name="Prostokąt 4">
            <a:extLst>
              <a:ext uri="{FF2B5EF4-FFF2-40B4-BE49-F238E27FC236}">
                <a16:creationId xmlns:a16="http://schemas.microsoft.com/office/drawing/2014/main" id="{C9EE448C-9CED-414C-BA4F-905BBB686FF3}"/>
              </a:ext>
            </a:extLst>
          </p:cNvPr>
          <p:cNvSpPr/>
          <p:nvPr/>
        </p:nvSpPr>
        <p:spPr>
          <a:xfrm>
            <a:off x="5664741" y="3896048"/>
            <a:ext cx="6096000" cy="2246769"/>
          </a:xfrm>
          <a:prstGeom prst="rect">
            <a:avLst/>
          </a:prstGeom>
        </p:spPr>
        <p:txBody>
          <a:bodyPr>
            <a:spAutoFit/>
          </a:bodyPr>
          <a:lstStyle/>
          <a:p>
            <a:pPr marL="285750" indent="-285750">
              <a:buFont typeface="Arial" panose="020B0604020202020204" pitchFamily="34" charset="0"/>
              <a:buChar char="•"/>
            </a:pPr>
            <a:r>
              <a:rPr lang="pl-PL" sz="2000" dirty="0"/>
              <a:t>Edward VI był jedynym uznanym synem Henryka VIII i jego trzeciej żony – </a:t>
            </a:r>
            <a:r>
              <a:rPr lang="pl-PL" sz="2000" dirty="0" err="1"/>
              <a:t>Jane</a:t>
            </a:r>
            <a:r>
              <a:rPr lang="pl-PL" sz="2000" dirty="0"/>
              <a:t> </a:t>
            </a:r>
            <a:r>
              <a:rPr lang="pl-PL" sz="2000" dirty="0" err="1"/>
              <a:t>Seymour</a:t>
            </a:r>
            <a:r>
              <a:rPr lang="pl-PL" sz="2000" dirty="0"/>
              <a:t>, urodził się 12 listopada 1537 roku. </a:t>
            </a:r>
          </a:p>
          <a:p>
            <a:pPr marL="285750" indent="-285750">
              <a:buFont typeface="Arial" panose="020B0604020202020204" pitchFamily="34" charset="0"/>
              <a:buChar char="•"/>
            </a:pPr>
            <a:r>
              <a:rPr lang="pl-PL" sz="2000" dirty="0"/>
              <a:t>Nigdy nie poznał swojej matki, ponieważ zmarła ona dwanaście dni po porodzie. </a:t>
            </a:r>
          </a:p>
          <a:p>
            <a:pPr marL="285750" indent="-285750">
              <a:buFont typeface="Arial" panose="020B0604020202020204" pitchFamily="34" charset="0"/>
              <a:buChar char="•"/>
            </a:pPr>
            <a:r>
              <a:rPr lang="pl-PL" sz="2000" dirty="0"/>
              <a:t>Kochał swoją ostatnią macochę – Katarzynę </a:t>
            </a:r>
            <a:r>
              <a:rPr lang="pl-PL" sz="2000" dirty="0" err="1"/>
              <a:t>Parr</a:t>
            </a:r>
            <a:r>
              <a:rPr lang="pl-PL" sz="2000" dirty="0"/>
              <a:t> – szóstą żonę Henryka VIII.</a:t>
            </a:r>
          </a:p>
        </p:txBody>
      </p:sp>
      <p:pic>
        <p:nvPicPr>
          <p:cNvPr id="6" name="Obraz 5">
            <a:extLst>
              <a:ext uri="{FF2B5EF4-FFF2-40B4-BE49-F238E27FC236}">
                <a16:creationId xmlns:a16="http://schemas.microsoft.com/office/drawing/2014/main" id="{D3551CD9-0A81-46C1-A3B4-FEBA93B057D7}"/>
              </a:ext>
            </a:extLst>
          </p:cNvPr>
          <p:cNvPicPr>
            <a:picLocks noChangeAspect="1"/>
          </p:cNvPicPr>
          <p:nvPr/>
        </p:nvPicPr>
        <p:blipFill>
          <a:blip r:embed="rId2"/>
          <a:stretch>
            <a:fillRect/>
          </a:stretch>
        </p:blipFill>
        <p:spPr>
          <a:xfrm>
            <a:off x="1409795" y="961876"/>
            <a:ext cx="3029975" cy="43895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 name="Prostokąt 1">
            <a:extLst>
              <a:ext uri="{FF2B5EF4-FFF2-40B4-BE49-F238E27FC236}">
                <a16:creationId xmlns:a16="http://schemas.microsoft.com/office/drawing/2014/main" id="{36A74C02-B9F0-4D76-94D7-9831A5D800A9}"/>
              </a:ext>
            </a:extLst>
          </p:cNvPr>
          <p:cNvSpPr/>
          <p:nvPr/>
        </p:nvSpPr>
        <p:spPr>
          <a:xfrm>
            <a:off x="7052381" y="73174"/>
            <a:ext cx="3017044" cy="923330"/>
          </a:xfrm>
          <a:prstGeom prst="rect">
            <a:avLst/>
          </a:prstGeom>
        </p:spPr>
        <p:txBody>
          <a:bodyPr wrap="none">
            <a:spAutoFit/>
          </a:bodyPr>
          <a:lstStyle/>
          <a:p>
            <a:pPr algn="ctr"/>
            <a:r>
              <a:rPr lang="pl-PL" sz="5400" dirty="0">
                <a:ln w="0"/>
                <a:effectLst>
                  <a:outerShdw blurRad="38100" dist="19050" dir="2700000" algn="tl" rotWithShape="0">
                    <a:schemeClr val="dk1">
                      <a:alpha val="40000"/>
                    </a:schemeClr>
                  </a:outerShdw>
                </a:effectLst>
              </a:rPr>
              <a:t>Edward VI</a:t>
            </a:r>
          </a:p>
        </p:txBody>
      </p:sp>
    </p:spTree>
    <p:extLst>
      <p:ext uri="{BB962C8B-B14F-4D97-AF65-F5344CB8AC3E}">
        <p14:creationId xmlns:p14="http://schemas.microsoft.com/office/powerpoint/2010/main" val="46239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35A3FF93-94BB-489F-B091-B46804D30CF9}"/>
              </a:ext>
            </a:extLst>
          </p:cNvPr>
          <p:cNvPicPr>
            <a:picLocks noChangeAspect="1"/>
          </p:cNvPicPr>
          <p:nvPr/>
        </p:nvPicPr>
        <p:blipFill>
          <a:blip r:embed="rId2"/>
          <a:stretch>
            <a:fillRect/>
          </a:stretch>
        </p:blipFill>
        <p:spPr>
          <a:xfrm>
            <a:off x="1033925" y="1434688"/>
            <a:ext cx="5062075" cy="501912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Obraz 4">
            <a:extLst>
              <a:ext uri="{FF2B5EF4-FFF2-40B4-BE49-F238E27FC236}">
                <a16:creationId xmlns:a16="http://schemas.microsoft.com/office/drawing/2014/main" id="{41D72DE0-4F3A-42FB-B131-8ADAE2B15668}"/>
              </a:ext>
            </a:extLst>
          </p:cNvPr>
          <p:cNvPicPr>
            <a:picLocks noChangeAspect="1"/>
          </p:cNvPicPr>
          <p:nvPr/>
        </p:nvPicPr>
        <p:blipFill>
          <a:blip r:embed="rId3"/>
          <a:stretch>
            <a:fillRect/>
          </a:stretch>
        </p:blipFill>
        <p:spPr>
          <a:xfrm>
            <a:off x="7641129" y="1831468"/>
            <a:ext cx="3383261" cy="3925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Prostokąt 5">
            <a:extLst>
              <a:ext uri="{FF2B5EF4-FFF2-40B4-BE49-F238E27FC236}">
                <a16:creationId xmlns:a16="http://schemas.microsoft.com/office/drawing/2014/main" id="{D12CE95D-5E9F-4DB4-8E79-BA8192AD622D}"/>
              </a:ext>
            </a:extLst>
          </p:cNvPr>
          <p:cNvSpPr/>
          <p:nvPr/>
        </p:nvSpPr>
        <p:spPr>
          <a:xfrm>
            <a:off x="808383" y="28926"/>
            <a:ext cx="11039060" cy="1200329"/>
          </a:xfrm>
          <a:prstGeom prst="rect">
            <a:avLst/>
          </a:prstGeom>
        </p:spPr>
        <p:txBody>
          <a:bodyPr wrap="square">
            <a:spAutoFit/>
          </a:bodyPr>
          <a:lstStyle/>
          <a:p>
            <a:pPr algn="ctr"/>
            <a:r>
              <a:rPr lang="pl-PL" sz="3600" b="1" dirty="0"/>
              <a:t>C</a:t>
            </a:r>
            <a:r>
              <a:rPr lang="en-US" sz="3600" b="1" dirty="0"/>
              <a:t>oat of arms of the Tudor Dynasty</a:t>
            </a:r>
            <a:endParaRPr lang="pl-PL" sz="3600" b="1" dirty="0"/>
          </a:p>
          <a:p>
            <a:pPr algn="ctr"/>
            <a:r>
              <a:rPr lang="pl-PL" sz="3600" b="1" dirty="0"/>
              <a:t>Herb rodu Tudorów</a:t>
            </a:r>
          </a:p>
        </p:txBody>
      </p:sp>
    </p:spTree>
    <p:extLst>
      <p:ext uri="{BB962C8B-B14F-4D97-AF65-F5344CB8AC3E}">
        <p14:creationId xmlns:p14="http://schemas.microsoft.com/office/powerpoint/2010/main" val="2057436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C7E5202E-AD7C-4C71-A298-82F2EE2BDCE1}"/>
              </a:ext>
            </a:extLst>
          </p:cNvPr>
          <p:cNvSpPr/>
          <p:nvPr/>
        </p:nvSpPr>
        <p:spPr>
          <a:xfrm>
            <a:off x="5372910" y="981538"/>
            <a:ext cx="6096000" cy="5570756"/>
          </a:xfrm>
          <a:prstGeom prst="rect">
            <a:avLst/>
          </a:prstGeom>
        </p:spPr>
        <p:txBody>
          <a:bodyPr>
            <a:spAutoFit/>
          </a:bodyPr>
          <a:lstStyle/>
          <a:p>
            <a:pPr marL="285750" indent="-285750" algn="just">
              <a:buFont typeface="Arial" panose="020B0604020202020204" pitchFamily="34" charset="0"/>
              <a:buChar char="•"/>
            </a:pPr>
            <a:r>
              <a:rPr lang="pl-PL" sz="2000" dirty="0">
                <a:solidFill>
                  <a:srgbClr val="0000FF"/>
                </a:solidFill>
              </a:rPr>
              <a:t>Edward </a:t>
            </a:r>
            <a:r>
              <a:rPr lang="pl-PL" sz="2000" dirty="0" err="1">
                <a:solidFill>
                  <a:srgbClr val="0000FF"/>
                </a:solidFill>
              </a:rPr>
              <a:t>became</a:t>
            </a:r>
            <a:r>
              <a:rPr lang="pl-PL" sz="2000" dirty="0">
                <a:solidFill>
                  <a:srgbClr val="0000FF"/>
                </a:solidFill>
              </a:rPr>
              <a:t> King of England </a:t>
            </a:r>
            <a:r>
              <a:rPr lang="pl-PL" sz="2000" dirty="0" err="1">
                <a:solidFill>
                  <a:srgbClr val="0000FF"/>
                </a:solidFill>
              </a:rPr>
              <a:t>at</a:t>
            </a:r>
            <a:r>
              <a:rPr lang="pl-PL" sz="2000" dirty="0">
                <a:solidFill>
                  <a:srgbClr val="0000FF"/>
                </a:solidFill>
              </a:rPr>
              <a:t> the </a:t>
            </a:r>
            <a:r>
              <a:rPr lang="pl-PL" sz="2000" dirty="0" err="1">
                <a:solidFill>
                  <a:srgbClr val="0000FF"/>
                </a:solidFill>
              </a:rPr>
              <a:t>age</a:t>
            </a:r>
            <a:r>
              <a:rPr lang="pl-PL" sz="2000" dirty="0">
                <a:solidFill>
                  <a:srgbClr val="0000FF"/>
                </a:solidFill>
              </a:rPr>
              <a:t> of </a:t>
            </a:r>
            <a:r>
              <a:rPr lang="pl-PL" sz="2000" dirty="0" err="1">
                <a:solidFill>
                  <a:srgbClr val="0000FF"/>
                </a:solidFill>
              </a:rPr>
              <a:t>nine</a:t>
            </a:r>
            <a:r>
              <a:rPr lang="pl-PL" sz="2000" dirty="0">
                <a:solidFill>
                  <a:srgbClr val="0000FF"/>
                </a:solidFill>
              </a:rPr>
              <a:t>, in January 1547, </a:t>
            </a:r>
            <a:r>
              <a:rPr lang="pl-PL" sz="2000" dirty="0" err="1">
                <a:solidFill>
                  <a:srgbClr val="0000FF"/>
                </a:solidFill>
              </a:rPr>
              <a:t>after</a:t>
            </a:r>
            <a:r>
              <a:rPr lang="pl-PL" sz="2000" dirty="0">
                <a:solidFill>
                  <a:srgbClr val="0000FF"/>
                </a:solidFill>
              </a:rPr>
              <a:t> </a:t>
            </a:r>
            <a:r>
              <a:rPr lang="pl-PL" sz="2000" dirty="0" err="1">
                <a:solidFill>
                  <a:srgbClr val="0000FF"/>
                </a:solidFill>
              </a:rPr>
              <a:t>his</a:t>
            </a:r>
            <a:r>
              <a:rPr lang="pl-PL" sz="2000" dirty="0">
                <a:solidFill>
                  <a:srgbClr val="0000FF"/>
                </a:solidFill>
              </a:rPr>
              <a:t> </a:t>
            </a:r>
            <a:r>
              <a:rPr lang="pl-PL" sz="2000" dirty="0" err="1">
                <a:solidFill>
                  <a:srgbClr val="0000FF"/>
                </a:solidFill>
              </a:rPr>
              <a:t>father's</a:t>
            </a:r>
            <a:r>
              <a:rPr lang="pl-PL" sz="2000" dirty="0">
                <a:solidFill>
                  <a:srgbClr val="0000FF"/>
                </a:solidFill>
              </a:rPr>
              <a:t> </a:t>
            </a:r>
            <a:r>
              <a:rPr lang="pl-PL" sz="2000" dirty="0" err="1">
                <a:solidFill>
                  <a:srgbClr val="0000FF"/>
                </a:solidFill>
              </a:rPr>
              <a:t>death</a:t>
            </a:r>
            <a:r>
              <a:rPr lang="pl-PL" sz="2000" dirty="0">
                <a:solidFill>
                  <a:srgbClr val="0000FF"/>
                </a:solidFill>
              </a:rPr>
              <a:t>. </a:t>
            </a:r>
          </a:p>
          <a:p>
            <a:pPr marL="285750" indent="-285750" algn="just">
              <a:buFont typeface="Arial" panose="020B0604020202020204" pitchFamily="34" charset="0"/>
              <a:buChar char="•"/>
            </a:pPr>
            <a:r>
              <a:rPr lang="pl-PL" sz="2000" dirty="0">
                <a:solidFill>
                  <a:srgbClr val="0000FF"/>
                </a:solidFill>
              </a:rPr>
              <a:t>His </a:t>
            </a:r>
            <a:r>
              <a:rPr lang="pl-PL" sz="2000" dirty="0" err="1">
                <a:solidFill>
                  <a:srgbClr val="0000FF"/>
                </a:solidFill>
              </a:rPr>
              <a:t>coronation</a:t>
            </a:r>
            <a:r>
              <a:rPr lang="pl-PL" sz="2000" dirty="0">
                <a:solidFill>
                  <a:srgbClr val="0000FF"/>
                </a:solidFill>
              </a:rPr>
              <a:t> </a:t>
            </a:r>
            <a:r>
              <a:rPr lang="pl-PL" sz="2000" dirty="0" err="1">
                <a:solidFill>
                  <a:srgbClr val="0000FF"/>
                </a:solidFill>
              </a:rPr>
              <a:t>took</a:t>
            </a:r>
            <a:r>
              <a:rPr lang="pl-PL" sz="2000" dirty="0">
                <a:solidFill>
                  <a:srgbClr val="0000FF"/>
                </a:solidFill>
              </a:rPr>
              <a:t> place on 19th </a:t>
            </a:r>
            <a:r>
              <a:rPr lang="pl-PL" sz="2000" dirty="0" err="1">
                <a:solidFill>
                  <a:srgbClr val="0000FF"/>
                </a:solidFill>
              </a:rPr>
              <a:t>February</a:t>
            </a:r>
            <a:r>
              <a:rPr lang="pl-PL" sz="2000" dirty="0">
                <a:solidFill>
                  <a:srgbClr val="0000FF"/>
                </a:solidFill>
              </a:rPr>
              <a:t> 1547.</a:t>
            </a:r>
          </a:p>
          <a:p>
            <a:pPr marL="285750" indent="-285750" algn="just">
              <a:buFont typeface="Arial" panose="020B0604020202020204" pitchFamily="34" charset="0"/>
              <a:buChar char="•"/>
            </a:pPr>
            <a:r>
              <a:rPr lang="pl-PL" sz="2000" dirty="0">
                <a:solidFill>
                  <a:srgbClr val="0000FF"/>
                </a:solidFill>
              </a:rPr>
              <a:t>He was </a:t>
            </a:r>
            <a:r>
              <a:rPr lang="pl-PL" sz="2000" dirty="0" err="1">
                <a:solidFill>
                  <a:srgbClr val="0000FF"/>
                </a:solidFill>
              </a:rPr>
              <a:t>extensively</a:t>
            </a:r>
            <a:r>
              <a:rPr lang="pl-PL" sz="2000" dirty="0">
                <a:solidFill>
                  <a:srgbClr val="0000FF"/>
                </a:solidFill>
              </a:rPr>
              <a:t> </a:t>
            </a:r>
            <a:r>
              <a:rPr lang="pl-PL" sz="2000" dirty="0" err="1">
                <a:solidFill>
                  <a:srgbClr val="0000FF"/>
                </a:solidFill>
              </a:rPr>
              <a:t>educated</a:t>
            </a:r>
            <a:r>
              <a:rPr lang="pl-PL" sz="2000" dirty="0">
                <a:solidFill>
                  <a:srgbClr val="0000FF"/>
                </a:solidFill>
              </a:rPr>
              <a:t> and </a:t>
            </a:r>
            <a:r>
              <a:rPr lang="pl-PL" sz="2000" dirty="0" err="1">
                <a:solidFill>
                  <a:srgbClr val="0000FF"/>
                </a:solidFill>
              </a:rPr>
              <a:t>had</a:t>
            </a:r>
            <a:r>
              <a:rPr lang="pl-PL" sz="2000" dirty="0">
                <a:solidFill>
                  <a:srgbClr val="0000FF"/>
                </a:solidFill>
              </a:rPr>
              <a:t> </a:t>
            </a:r>
            <a:r>
              <a:rPr lang="pl-PL" sz="2000" dirty="0" err="1">
                <a:solidFill>
                  <a:srgbClr val="0000FF"/>
                </a:solidFill>
              </a:rPr>
              <a:t>strong</a:t>
            </a:r>
            <a:r>
              <a:rPr lang="pl-PL" sz="2000" dirty="0">
                <a:solidFill>
                  <a:srgbClr val="0000FF"/>
                </a:solidFill>
              </a:rPr>
              <a:t> </a:t>
            </a:r>
            <a:r>
              <a:rPr lang="pl-PL" sz="2000" dirty="0" err="1">
                <a:solidFill>
                  <a:srgbClr val="0000FF"/>
                </a:solidFill>
              </a:rPr>
              <a:t>opinions</a:t>
            </a:r>
            <a:r>
              <a:rPr lang="pl-PL" sz="2000" dirty="0">
                <a:solidFill>
                  <a:srgbClr val="0000FF"/>
                </a:solidFill>
              </a:rPr>
              <a:t>. He was </a:t>
            </a:r>
            <a:r>
              <a:rPr lang="pl-PL" sz="2000" dirty="0" err="1">
                <a:solidFill>
                  <a:srgbClr val="0000FF"/>
                </a:solidFill>
              </a:rPr>
              <a:t>determined</a:t>
            </a:r>
            <a:r>
              <a:rPr lang="pl-PL" sz="2000" dirty="0">
                <a:solidFill>
                  <a:srgbClr val="0000FF"/>
                </a:solidFill>
              </a:rPr>
              <a:t> to </a:t>
            </a:r>
            <a:r>
              <a:rPr lang="pl-PL" sz="2000" dirty="0" err="1">
                <a:solidFill>
                  <a:srgbClr val="0000FF"/>
                </a:solidFill>
              </a:rPr>
              <a:t>make</a:t>
            </a:r>
            <a:r>
              <a:rPr lang="pl-PL" sz="2000" dirty="0">
                <a:solidFill>
                  <a:srgbClr val="0000FF"/>
                </a:solidFill>
              </a:rPr>
              <a:t> England Protestant.</a:t>
            </a:r>
          </a:p>
          <a:p>
            <a:pPr marL="285750" indent="-285750" algn="just">
              <a:buFont typeface="Arial" panose="020B0604020202020204" pitchFamily="34" charset="0"/>
              <a:buChar char="•"/>
            </a:pPr>
            <a:r>
              <a:rPr lang="pl-PL" sz="2000" dirty="0">
                <a:solidFill>
                  <a:srgbClr val="0000FF"/>
                </a:solidFill>
              </a:rPr>
              <a:t>He </a:t>
            </a:r>
            <a:r>
              <a:rPr lang="pl-PL" sz="2000" dirty="0" err="1">
                <a:solidFill>
                  <a:srgbClr val="0000FF"/>
                </a:solidFill>
              </a:rPr>
              <a:t>agreed</a:t>
            </a:r>
            <a:r>
              <a:rPr lang="pl-PL" sz="2000" dirty="0">
                <a:solidFill>
                  <a:srgbClr val="0000FF"/>
                </a:solidFill>
              </a:rPr>
              <a:t> to the </a:t>
            </a:r>
            <a:r>
              <a:rPr lang="pl-PL" sz="2000" dirty="0" err="1">
                <a:solidFill>
                  <a:srgbClr val="0000FF"/>
                </a:solidFill>
              </a:rPr>
              <a:t>creation</a:t>
            </a:r>
            <a:r>
              <a:rPr lang="pl-PL" sz="2000" dirty="0">
                <a:solidFill>
                  <a:srgbClr val="0000FF"/>
                </a:solidFill>
              </a:rPr>
              <a:t> of and English </a:t>
            </a:r>
            <a:r>
              <a:rPr lang="pl-PL" sz="2000" dirty="0" err="1">
                <a:solidFill>
                  <a:srgbClr val="0000FF"/>
                </a:solidFill>
              </a:rPr>
              <a:t>Book</a:t>
            </a:r>
            <a:r>
              <a:rPr lang="pl-PL" sz="2000" dirty="0">
                <a:solidFill>
                  <a:srgbClr val="0000FF"/>
                </a:solidFill>
              </a:rPr>
              <a:t> of </a:t>
            </a:r>
            <a:r>
              <a:rPr lang="pl-PL" sz="2000" dirty="0" err="1">
                <a:solidFill>
                  <a:srgbClr val="0000FF"/>
                </a:solidFill>
              </a:rPr>
              <a:t>Commmon</a:t>
            </a:r>
            <a:r>
              <a:rPr lang="pl-PL" sz="2000" dirty="0">
                <a:solidFill>
                  <a:srgbClr val="0000FF"/>
                </a:solidFill>
              </a:rPr>
              <a:t> </a:t>
            </a:r>
            <a:r>
              <a:rPr lang="pl-PL" sz="2000" dirty="0" err="1">
                <a:solidFill>
                  <a:srgbClr val="0000FF"/>
                </a:solidFill>
              </a:rPr>
              <a:t>Prayer</a:t>
            </a:r>
            <a:r>
              <a:rPr lang="pl-PL" sz="2000" dirty="0">
                <a:solidFill>
                  <a:srgbClr val="0000FF"/>
                </a:solidFill>
              </a:rPr>
              <a:t>, </a:t>
            </a:r>
            <a:r>
              <a:rPr lang="pl-PL" sz="2000" dirty="0" err="1">
                <a:solidFill>
                  <a:srgbClr val="0000FF"/>
                </a:solidFill>
              </a:rPr>
              <a:t>which</a:t>
            </a:r>
            <a:r>
              <a:rPr lang="pl-PL" sz="2000" dirty="0">
                <a:solidFill>
                  <a:srgbClr val="0000FF"/>
                </a:solidFill>
              </a:rPr>
              <a:t> was </a:t>
            </a:r>
            <a:r>
              <a:rPr lang="pl-PL" sz="2000" dirty="0" err="1">
                <a:solidFill>
                  <a:srgbClr val="0000FF"/>
                </a:solidFill>
              </a:rPr>
              <a:t>distributed</a:t>
            </a:r>
            <a:r>
              <a:rPr lang="pl-PL" sz="2000" dirty="0">
                <a:solidFill>
                  <a:srgbClr val="0000FF"/>
                </a:solidFill>
              </a:rPr>
              <a:t> in 1548.</a:t>
            </a:r>
          </a:p>
          <a:p>
            <a:pPr marL="285750" indent="-285750">
              <a:buFont typeface="Arial" panose="020B0604020202020204" pitchFamily="34" charset="0"/>
              <a:buChar char="•"/>
            </a:pPr>
            <a:endParaRPr lang="pl-PL" dirty="0">
              <a:solidFill>
                <a:srgbClr val="0000FF"/>
              </a:solidFill>
            </a:endParaRPr>
          </a:p>
          <a:p>
            <a:pPr marL="285750" indent="-285750">
              <a:buFont typeface="Arial" panose="020B0604020202020204" pitchFamily="34" charset="0"/>
              <a:buChar char="•"/>
            </a:pPr>
            <a:endParaRPr lang="pl-PL" dirty="0">
              <a:solidFill>
                <a:srgbClr val="0000FF"/>
              </a:solidFill>
            </a:endParaRPr>
          </a:p>
          <a:p>
            <a:pPr marL="285750" indent="-285750" algn="just">
              <a:buFont typeface="Arial" panose="020B0604020202020204" pitchFamily="34" charset="0"/>
              <a:buChar char="•"/>
            </a:pPr>
            <a:r>
              <a:rPr lang="pl-PL" sz="2000" dirty="0"/>
              <a:t>Edward został królem Anglii jako dziewięciolatek, w styczniu 1547r., po śmierci swojego ojca. </a:t>
            </a:r>
          </a:p>
          <a:p>
            <a:pPr marL="285750" indent="-285750" algn="just">
              <a:buFont typeface="Arial" panose="020B0604020202020204" pitchFamily="34" charset="0"/>
              <a:buChar char="•"/>
            </a:pPr>
            <a:r>
              <a:rPr lang="pl-PL" sz="2000" dirty="0"/>
              <a:t>Jego koronacja odbyła się 19-go lutego 1547r. </a:t>
            </a:r>
          </a:p>
          <a:p>
            <a:pPr marL="285750" indent="-285750" algn="just">
              <a:buFont typeface="Arial" panose="020B0604020202020204" pitchFamily="34" charset="0"/>
              <a:buChar char="•"/>
            </a:pPr>
            <a:r>
              <a:rPr lang="pl-PL" sz="2000" dirty="0"/>
              <a:t>Edward był bardzo wykształcony i miał mocne przekonania. Był zdeterminowany aby uczynić Anglię krajem całkowicie protestanckim.</a:t>
            </a:r>
          </a:p>
          <a:p>
            <a:pPr marL="285750" indent="-285750" algn="just">
              <a:buFont typeface="Arial" panose="020B0604020202020204" pitchFamily="34" charset="0"/>
              <a:buChar char="•"/>
            </a:pPr>
            <a:r>
              <a:rPr lang="pl-PL" sz="2000" dirty="0"/>
              <a:t>Wyraził zgodę na stworzenie Powszechnego Anglikańskiego Modlitewnika, który został wprowadzony do obiegu w 1548r.</a:t>
            </a:r>
          </a:p>
        </p:txBody>
      </p:sp>
      <p:pic>
        <p:nvPicPr>
          <p:cNvPr id="5" name="Obraz 4">
            <a:extLst>
              <a:ext uri="{FF2B5EF4-FFF2-40B4-BE49-F238E27FC236}">
                <a16:creationId xmlns:a16="http://schemas.microsoft.com/office/drawing/2014/main" id="{6537D90D-A9A9-46CB-8F2D-E31EC83ED28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34425" y="76352"/>
            <a:ext cx="3439817" cy="6705296"/>
          </a:xfrm>
          <a:prstGeom prst="rect">
            <a:avLst/>
          </a:prstGeom>
        </p:spPr>
      </p:pic>
      <p:sp>
        <p:nvSpPr>
          <p:cNvPr id="3" name="pole tekstowe 2">
            <a:extLst>
              <a:ext uri="{FF2B5EF4-FFF2-40B4-BE49-F238E27FC236}">
                <a16:creationId xmlns:a16="http://schemas.microsoft.com/office/drawing/2014/main" id="{2FD606D8-A53F-4A16-A87D-BEE02CA3F36D}"/>
              </a:ext>
            </a:extLst>
          </p:cNvPr>
          <p:cNvSpPr txBox="1"/>
          <p:nvPr/>
        </p:nvSpPr>
        <p:spPr>
          <a:xfrm>
            <a:off x="7036905" y="76352"/>
            <a:ext cx="3439817" cy="1200329"/>
          </a:xfrm>
          <a:prstGeom prst="rect">
            <a:avLst/>
          </a:prstGeom>
          <a:noFill/>
        </p:spPr>
        <p:txBody>
          <a:bodyPr wrap="square" rtlCol="0">
            <a:spAutoFit/>
          </a:bodyPr>
          <a:lstStyle/>
          <a:p>
            <a:r>
              <a:rPr lang="pl-PL" sz="5400" dirty="0">
                <a:ln w="0"/>
                <a:effectLst>
                  <a:outerShdw blurRad="38100" dist="19050" dir="2700000" algn="tl" rotWithShape="0">
                    <a:schemeClr val="dk1">
                      <a:alpha val="40000"/>
                    </a:schemeClr>
                  </a:outerShdw>
                </a:effectLst>
              </a:rPr>
              <a:t>Edward VI</a:t>
            </a:r>
          </a:p>
          <a:p>
            <a:endParaRPr lang="pl-PL" dirty="0"/>
          </a:p>
        </p:txBody>
      </p:sp>
    </p:spTree>
    <p:extLst>
      <p:ext uri="{BB962C8B-B14F-4D97-AF65-F5344CB8AC3E}">
        <p14:creationId xmlns:p14="http://schemas.microsoft.com/office/powerpoint/2010/main" val="4233633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22A48637-3198-4E36-83C7-44440642A8B9}"/>
              </a:ext>
            </a:extLst>
          </p:cNvPr>
          <p:cNvPicPr>
            <a:picLocks noChangeAspect="1"/>
          </p:cNvPicPr>
          <p:nvPr/>
        </p:nvPicPr>
        <p:blipFill>
          <a:blip r:embed="rId2"/>
          <a:stretch>
            <a:fillRect/>
          </a:stretch>
        </p:blipFill>
        <p:spPr>
          <a:xfrm>
            <a:off x="7746256" y="383784"/>
            <a:ext cx="3846909" cy="6090432"/>
          </a:xfrm>
          <a:prstGeom prst="rect">
            <a:avLst/>
          </a:prstGeom>
        </p:spPr>
      </p:pic>
      <p:sp>
        <p:nvSpPr>
          <p:cNvPr id="6" name="Prostokąt 5">
            <a:extLst>
              <a:ext uri="{FF2B5EF4-FFF2-40B4-BE49-F238E27FC236}">
                <a16:creationId xmlns:a16="http://schemas.microsoft.com/office/drawing/2014/main" id="{E4804116-9D37-4304-8336-BC30852D2932}"/>
              </a:ext>
            </a:extLst>
          </p:cNvPr>
          <p:cNvSpPr/>
          <p:nvPr/>
        </p:nvSpPr>
        <p:spPr>
          <a:xfrm>
            <a:off x="841332" y="1385240"/>
            <a:ext cx="6341345" cy="4708981"/>
          </a:xfrm>
          <a:prstGeom prst="rect">
            <a:avLst/>
          </a:prstGeom>
        </p:spPr>
        <p:txBody>
          <a:bodyPr wrap="square">
            <a:spAutoFit/>
          </a:bodyPr>
          <a:lstStyle/>
          <a:p>
            <a:pPr marL="285750" indent="-285750">
              <a:buFont typeface="Arial" panose="020B0604020202020204" pitchFamily="34" charset="0"/>
              <a:buChar char="•"/>
            </a:pPr>
            <a:r>
              <a:rPr lang="pl-PL" sz="2000" dirty="0">
                <a:solidFill>
                  <a:srgbClr val="0000FF"/>
                </a:solidFill>
              </a:rPr>
              <a:t>King Edward </a:t>
            </a:r>
            <a:r>
              <a:rPr lang="pl-PL" sz="2000" dirty="0" err="1">
                <a:solidFill>
                  <a:srgbClr val="0000FF"/>
                </a:solidFill>
              </a:rPr>
              <a:t>fell</a:t>
            </a:r>
            <a:r>
              <a:rPr lang="pl-PL" sz="2000" dirty="0">
                <a:solidFill>
                  <a:srgbClr val="0000FF"/>
                </a:solidFill>
              </a:rPr>
              <a:t> </a:t>
            </a:r>
            <a:r>
              <a:rPr lang="pl-PL" sz="2000" dirty="0" err="1">
                <a:solidFill>
                  <a:srgbClr val="0000FF"/>
                </a:solidFill>
              </a:rPr>
              <a:t>ill</a:t>
            </a:r>
            <a:r>
              <a:rPr lang="pl-PL" sz="2000" dirty="0">
                <a:solidFill>
                  <a:srgbClr val="0000FF"/>
                </a:solidFill>
              </a:rPr>
              <a:t> in </a:t>
            </a:r>
            <a:r>
              <a:rPr lang="pl-PL" sz="2000" dirty="0" err="1">
                <a:solidFill>
                  <a:srgbClr val="0000FF"/>
                </a:solidFill>
              </a:rPr>
              <a:t>April</a:t>
            </a:r>
            <a:r>
              <a:rPr lang="pl-PL" sz="2000" dirty="0">
                <a:solidFill>
                  <a:srgbClr val="0000FF"/>
                </a:solidFill>
              </a:rPr>
              <a:t> 1552, of a </a:t>
            </a:r>
            <a:r>
              <a:rPr lang="pl-PL" sz="2000" dirty="0" err="1">
                <a:solidFill>
                  <a:srgbClr val="0000FF"/>
                </a:solidFill>
              </a:rPr>
              <a:t>combination</a:t>
            </a:r>
            <a:r>
              <a:rPr lang="pl-PL" sz="2000" dirty="0">
                <a:solidFill>
                  <a:srgbClr val="0000FF"/>
                </a:solidFill>
              </a:rPr>
              <a:t> of </a:t>
            </a:r>
            <a:r>
              <a:rPr lang="pl-PL" sz="2000" dirty="0" err="1">
                <a:solidFill>
                  <a:srgbClr val="0000FF"/>
                </a:solidFill>
              </a:rPr>
              <a:t>measles</a:t>
            </a:r>
            <a:r>
              <a:rPr lang="pl-PL" sz="2000" dirty="0">
                <a:solidFill>
                  <a:srgbClr val="0000FF"/>
                </a:solidFill>
              </a:rPr>
              <a:t> and </a:t>
            </a:r>
            <a:r>
              <a:rPr lang="pl-PL" sz="2000" dirty="0" err="1">
                <a:solidFill>
                  <a:srgbClr val="0000FF"/>
                </a:solidFill>
              </a:rPr>
              <a:t>smallpox</a:t>
            </a:r>
            <a:r>
              <a:rPr lang="pl-PL" sz="2000" dirty="0">
                <a:solidFill>
                  <a:srgbClr val="0000FF"/>
                </a:solidFill>
              </a:rPr>
              <a:t>. </a:t>
            </a:r>
            <a:r>
              <a:rPr lang="pl-PL" sz="2000" dirty="0" err="1">
                <a:solidFill>
                  <a:srgbClr val="0000FF"/>
                </a:solidFill>
              </a:rPr>
              <a:t>Later</a:t>
            </a:r>
            <a:r>
              <a:rPr lang="pl-PL" sz="2000" dirty="0">
                <a:solidFill>
                  <a:srgbClr val="0000FF"/>
                </a:solidFill>
              </a:rPr>
              <a:t> in the </a:t>
            </a:r>
            <a:r>
              <a:rPr lang="pl-PL" sz="2000" dirty="0" err="1">
                <a:solidFill>
                  <a:srgbClr val="0000FF"/>
                </a:solidFill>
              </a:rPr>
              <a:t>year</a:t>
            </a:r>
            <a:r>
              <a:rPr lang="pl-PL" sz="2000" dirty="0">
                <a:solidFill>
                  <a:srgbClr val="0000FF"/>
                </a:solidFill>
              </a:rPr>
              <a:t> he </a:t>
            </a:r>
            <a:r>
              <a:rPr lang="pl-PL" sz="2000" dirty="0" err="1">
                <a:solidFill>
                  <a:srgbClr val="0000FF"/>
                </a:solidFill>
              </a:rPr>
              <a:t>seemed</a:t>
            </a:r>
            <a:r>
              <a:rPr lang="pl-PL" sz="2000" dirty="0">
                <a:solidFill>
                  <a:srgbClr val="0000FF"/>
                </a:solidFill>
              </a:rPr>
              <a:t> to </a:t>
            </a:r>
            <a:r>
              <a:rPr lang="pl-PL" sz="2000" dirty="0" err="1">
                <a:solidFill>
                  <a:srgbClr val="0000FF"/>
                </a:solidFill>
              </a:rPr>
              <a:t>have</a:t>
            </a:r>
            <a:r>
              <a:rPr lang="pl-PL" sz="2000" dirty="0">
                <a:solidFill>
                  <a:srgbClr val="0000FF"/>
                </a:solidFill>
              </a:rPr>
              <a:t> a </a:t>
            </a:r>
            <a:r>
              <a:rPr lang="pl-PL" sz="2000" dirty="0" err="1">
                <a:solidFill>
                  <a:srgbClr val="0000FF"/>
                </a:solidFill>
              </a:rPr>
              <a:t>tuberculosis</a:t>
            </a:r>
            <a:r>
              <a:rPr lang="pl-PL" sz="2000" dirty="0">
                <a:solidFill>
                  <a:srgbClr val="0000FF"/>
                </a:solidFill>
              </a:rPr>
              <a:t>. </a:t>
            </a:r>
          </a:p>
          <a:p>
            <a:pPr marL="285750" indent="-285750">
              <a:buFont typeface="Arial" panose="020B0604020202020204" pitchFamily="34" charset="0"/>
              <a:buChar char="•"/>
            </a:pPr>
            <a:r>
              <a:rPr lang="pl-PL" sz="2000" dirty="0">
                <a:solidFill>
                  <a:srgbClr val="0000FF"/>
                </a:solidFill>
              </a:rPr>
              <a:t>By </a:t>
            </a:r>
            <a:r>
              <a:rPr lang="pl-PL" sz="2000" dirty="0" err="1">
                <a:solidFill>
                  <a:srgbClr val="0000FF"/>
                </a:solidFill>
              </a:rPr>
              <a:t>June</a:t>
            </a:r>
            <a:r>
              <a:rPr lang="pl-PL" sz="2000" dirty="0">
                <a:solidFill>
                  <a:srgbClr val="0000FF"/>
                </a:solidFill>
              </a:rPr>
              <a:t> </a:t>
            </a:r>
            <a:r>
              <a:rPr lang="pl-PL" sz="2000" dirty="0" err="1">
                <a:solidFill>
                  <a:srgbClr val="0000FF"/>
                </a:solidFill>
              </a:rPr>
              <a:t>it</a:t>
            </a:r>
            <a:r>
              <a:rPr lang="pl-PL" sz="2000" dirty="0">
                <a:solidFill>
                  <a:srgbClr val="0000FF"/>
                </a:solidFill>
              </a:rPr>
              <a:t> was </a:t>
            </a:r>
            <a:r>
              <a:rPr lang="pl-PL" sz="2000" dirty="0" err="1">
                <a:solidFill>
                  <a:srgbClr val="0000FF"/>
                </a:solidFill>
              </a:rPr>
              <a:t>obvious</a:t>
            </a:r>
            <a:r>
              <a:rPr lang="pl-PL" sz="2000" dirty="0">
                <a:solidFill>
                  <a:srgbClr val="0000FF"/>
                </a:solidFill>
              </a:rPr>
              <a:t> </a:t>
            </a:r>
            <a:r>
              <a:rPr lang="pl-PL" sz="2000" dirty="0" err="1">
                <a:solidFill>
                  <a:srgbClr val="0000FF"/>
                </a:solidFill>
              </a:rPr>
              <a:t>that</a:t>
            </a:r>
            <a:r>
              <a:rPr lang="pl-PL" sz="2000" dirty="0">
                <a:solidFill>
                  <a:srgbClr val="0000FF"/>
                </a:solidFill>
              </a:rPr>
              <a:t> the King was </a:t>
            </a:r>
            <a:r>
              <a:rPr lang="pl-PL" sz="2000" dirty="0" err="1">
                <a:solidFill>
                  <a:srgbClr val="0000FF"/>
                </a:solidFill>
              </a:rPr>
              <a:t>unlikely</a:t>
            </a:r>
            <a:r>
              <a:rPr lang="pl-PL" sz="2000" dirty="0">
                <a:solidFill>
                  <a:srgbClr val="0000FF"/>
                </a:solidFill>
              </a:rPr>
              <a:t> to </a:t>
            </a:r>
            <a:r>
              <a:rPr lang="pl-PL" sz="2000" dirty="0" err="1">
                <a:solidFill>
                  <a:srgbClr val="0000FF"/>
                </a:solidFill>
              </a:rPr>
              <a:t>survive</a:t>
            </a:r>
            <a:r>
              <a:rPr lang="pl-PL" sz="2000" dirty="0">
                <a:solidFill>
                  <a:srgbClr val="0000FF"/>
                </a:solidFill>
              </a:rPr>
              <a:t>.</a:t>
            </a:r>
          </a:p>
          <a:p>
            <a:pPr marL="285750" indent="-285750">
              <a:buFont typeface="Arial" panose="020B0604020202020204" pitchFamily="34" charset="0"/>
              <a:buChar char="•"/>
            </a:pPr>
            <a:r>
              <a:rPr lang="pl-PL" sz="2000" dirty="0">
                <a:solidFill>
                  <a:srgbClr val="0000FF"/>
                </a:solidFill>
              </a:rPr>
              <a:t>On </a:t>
            </a:r>
            <a:r>
              <a:rPr lang="pl-PL" sz="2000" dirty="0" err="1">
                <a:solidFill>
                  <a:srgbClr val="0000FF"/>
                </a:solidFill>
              </a:rPr>
              <a:t>July</a:t>
            </a:r>
            <a:r>
              <a:rPr lang="pl-PL" sz="2000" dirty="0">
                <a:solidFill>
                  <a:srgbClr val="0000FF"/>
                </a:solidFill>
              </a:rPr>
              <a:t> 6th, 1553 King Edward VI </a:t>
            </a:r>
            <a:r>
              <a:rPr lang="pl-PL" sz="2000" dirty="0" err="1">
                <a:solidFill>
                  <a:srgbClr val="0000FF"/>
                </a:solidFill>
              </a:rPr>
              <a:t>died</a:t>
            </a:r>
            <a:r>
              <a:rPr lang="pl-PL" sz="2000" dirty="0">
                <a:solidFill>
                  <a:srgbClr val="0000FF"/>
                </a:solidFill>
              </a:rPr>
              <a:t> in agony </a:t>
            </a:r>
            <a:r>
              <a:rPr lang="pl-PL" sz="2000" dirty="0" err="1">
                <a:solidFill>
                  <a:srgbClr val="0000FF"/>
                </a:solidFill>
              </a:rPr>
              <a:t>at</a:t>
            </a:r>
            <a:r>
              <a:rPr lang="pl-PL" sz="2000" dirty="0">
                <a:solidFill>
                  <a:srgbClr val="0000FF"/>
                </a:solidFill>
              </a:rPr>
              <a:t> the </a:t>
            </a:r>
            <a:r>
              <a:rPr lang="pl-PL" sz="2000" dirty="0" err="1">
                <a:solidFill>
                  <a:srgbClr val="0000FF"/>
                </a:solidFill>
              </a:rPr>
              <a:t>age</a:t>
            </a:r>
            <a:r>
              <a:rPr lang="pl-PL" sz="2000" dirty="0">
                <a:solidFill>
                  <a:srgbClr val="0000FF"/>
                </a:solidFill>
              </a:rPr>
              <a:t> of 15.</a:t>
            </a:r>
          </a:p>
          <a:p>
            <a:pPr marL="285750" indent="-285750">
              <a:buFont typeface="Arial" panose="020B0604020202020204" pitchFamily="34" charset="0"/>
              <a:buChar char="•"/>
            </a:pPr>
            <a:endParaRPr lang="pl-PL" sz="2000" dirty="0"/>
          </a:p>
          <a:p>
            <a:pPr marL="285750" indent="-285750">
              <a:buFont typeface="Arial" panose="020B0604020202020204" pitchFamily="34" charset="0"/>
              <a:buChar char="•"/>
            </a:pPr>
            <a:endParaRPr lang="pl-PL" sz="2000" dirty="0"/>
          </a:p>
          <a:p>
            <a:pPr marL="285750" indent="-285750">
              <a:buFont typeface="Arial" panose="020B0604020202020204" pitchFamily="34" charset="0"/>
              <a:buChar char="•"/>
            </a:pPr>
            <a:r>
              <a:rPr lang="pl-PL" sz="2000" dirty="0"/>
              <a:t>Król Edward zachorował w kwietniu 1552 roku na połączenie odry i ospy. Później w ciągu roku wydawał się mieć gruźlicę. </a:t>
            </a:r>
          </a:p>
          <a:p>
            <a:pPr marL="285750" indent="-285750">
              <a:buFont typeface="Arial" panose="020B0604020202020204" pitchFamily="34" charset="0"/>
              <a:buChar char="•"/>
            </a:pPr>
            <a:r>
              <a:rPr lang="pl-PL" sz="2000" dirty="0"/>
              <a:t>W czerwcu oczywistym było, że król raczej nie przeżyje. </a:t>
            </a:r>
          </a:p>
          <a:p>
            <a:pPr marL="285750" indent="-285750">
              <a:buFont typeface="Arial" panose="020B0604020202020204" pitchFamily="34" charset="0"/>
              <a:buChar char="•"/>
            </a:pPr>
            <a:r>
              <a:rPr lang="pl-PL" sz="2000" dirty="0"/>
              <a:t>6 lipca 1553 roku król Edward VI zmarł w agonii w wieku 15 lat.</a:t>
            </a:r>
          </a:p>
        </p:txBody>
      </p:sp>
      <p:sp>
        <p:nvSpPr>
          <p:cNvPr id="7" name="Prostokąt 6">
            <a:extLst>
              <a:ext uri="{FF2B5EF4-FFF2-40B4-BE49-F238E27FC236}">
                <a16:creationId xmlns:a16="http://schemas.microsoft.com/office/drawing/2014/main" id="{0724FE95-6E15-4D68-9EA4-6B3A1C929225}"/>
              </a:ext>
            </a:extLst>
          </p:cNvPr>
          <p:cNvSpPr/>
          <p:nvPr/>
        </p:nvSpPr>
        <p:spPr>
          <a:xfrm>
            <a:off x="2937223" y="182190"/>
            <a:ext cx="3017044" cy="923330"/>
          </a:xfrm>
          <a:prstGeom prst="rect">
            <a:avLst/>
          </a:prstGeom>
          <a:noFill/>
        </p:spPr>
        <p:txBody>
          <a:bodyPr wrap="none" lIns="91440" tIns="45720" rIns="91440" bIns="45720">
            <a:spAutoFit/>
          </a:bodyPr>
          <a:lstStyle/>
          <a:p>
            <a:pPr algn="ctr"/>
            <a:r>
              <a:rPr lang="pl-PL" sz="5400" b="0" cap="none" spc="0" dirty="0">
                <a:ln w="0"/>
                <a:solidFill>
                  <a:schemeClr val="tx1"/>
                </a:solidFill>
                <a:effectLst>
                  <a:outerShdw blurRad="38100" dist="19050" dir="2700000" algn="tl" rotWithShape="0">
                    <a:schemeClr val="dk1">
                      <a:alpha val="40000"/>
                    </a:schemeClr>
                  </a:outerShdw>
                </a:effectLst>
              </a:rPr>
              <a:t>Edward VI</a:t>
            </a:r>
          </a:p>
        </p:txBody>
      </p:sp>
    </p:spTree>
    <p:extLst>
      <p:ext uri="{BB962C8B-B14F-4D97-AF65-F5344CB8AC3E}">
        <p14:creationId xmlns:p14="http://schemas.microsoft.com/office/powerpoint/2010/main" val="1700503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osoba, ściana, budynek, stojące&#10;&#10;Opis wygenerowany automatycznie">
            <a:extLst>
              <a:ext uri="{FF2B5EF4-FFF2-40B4-BE49-F238E27FC236}">
                <a16:creationId xmlns:a16="http://schemas.microsoft.com/office/drawing/2014/main" id="{0DB85226-031F-4BA6-8FAB-06081746EED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4803" y="425442"/>
            <a:ext cx="5791197" cy="5909309"/>
          </a:xfrm>
          <a:prstGeom prst="rect">
            <a:avLst/>
          </a:prstGeom>
        </p:spPr>
      </p:pic>
      <p:sp>
        <p:nvSpPr>
          <p:cNvPr id="5" name="pole tekstowe 4">
            <a:extLst>
              <a:ext uri="{FF2B5EF4-FFF2-40B4-BE49-F238E27FC236}">
                <a16:creationId xmlns:a16="http://schemas.microsoft.com/office/drawing/2014/main" id="{D9DA1AF2-668F-4FF5-856F-F1427B812F4B}"/>
              </a:ext>
            </a:extLst>
          </p:cNvPr>
          <p:cNvSpPr txBox="1"/>
          <p:nvPr/>
        </p:nvSpPr>
        <p:spPr>
          <a:xfrm>
            <a:off x="6930884" y="141264"/>
            <a:ext cx="4267200" cy="1446550"/>
          </a:xfrm>
          <a:prstGeom prst="rect">
            <a:avLst/>
          </a:prstGeom>
          <a:noFill/>
        </p:spPr>
        <p:txBody>
          <a:bodyPr wrap="square" rtlCol="0">
            <a:spAutoFit/>
          </a:bodyPr>
          <a:lstStyle/>
          <a:p>
            <a:pPr algn="ctr"/>
            <a:r>
              <a:rPr lang="pl-PL" sz="4800" b="1" dirty="0" err="1"/>
              <a:t>Jane</a:t>
            </a:r>
            <a:r>
              <a:rPr lang="pl-PL" sz="4800" b="1" dirty="0"/>
              <a:t> Grey</a:t>
            </a:r>
          </a:p>
          <a:p>
            <a:pPr algn="ctr"/>
            <a:r>
              <a:rPr lang="pl-PL" sz="2000" b="1" dirty="0" err="1"/>
              <a:t>Queen</a:t>
            </a:r>
            <a:r>
              <a:rPr lang="pl-PL" sz="2000" b="1" dirty="0"/>
              <a:t> of England for 9 </a:t>
            </a:r>
            <a:r>
              <a:rPr lang="pl-PL" sz="2000" b="1" dirty="0" err="1"/>
              <a:t>days</a:t>
            </a:r>
            <a:endParaRPr lang="pl-PL" sz="2000" b="1" dirty="0"/>
          </a:p>
          <a:p>
            <a:pPr algn="ctr"/>
            <a:endParaRPr lang="pl-PL" sz="2000" b="1" dirty="0"/>
          </a:p>
        </p:txBody>
      </p:sp>
      <p:sp>
        <p:nvSpPr>
          <p:cNvPr id="6" name="pole tekstowe 5">
            <a:extLst>
              <a:ext uri="{FF2B5EF4-FFF2-40B4-BE49-F238E27FC236}">
                <a16:creationId xmlns:a16="http://schemas.microsoft.com/office/drawing/2014/main" id="{8EDBE8F7-D045-40BD-96FE-CA5EFF3885E8}"/>
              </a:ext>
            </a:extLst>
          </p:cNvPr>
          <p:cNvSpPr txBox="1"/>
          <p:nvPr/>
        </p:nvSpPr>
        <p:spPr>
          <a:xfrm>
            <a:off x="6241770" y="1309086"/>
            <a:ext cx="5950230" cy="6186309"/>
          </a:xfrm>
          <a:prstGeom prst="rect">
            <a:avLst/>
          </a:prstGeom>
          <a:noFill/>
        </p:spPr>
        <p:txBody>
          <a:bodyPr wrap="square" rtlCol="0">
            <a:spAutoFit/>
          </a:bodyPr>
          <a:lstStyle/>
          <a:p>
            <a:pPr marL="285750" indent="-285750">
              <a:buFont typeface="Arial" panose="020B0604020202020204" pitchFamily="34" charset="0"/>
              <a:buChar char="•"/>
            </a:pPr>
            <a:r>
              <a:rPr lang="pl-PL" dirty="0" err="1">
                <a:solidFill>
                  <a:schemeClr val="accent1"/>
                </a:solidFill>
              </a:rPr>
              <a:t>Jane</a:t>
            </a:r>
            <a:r>
              <a:rPr lang="pl-PL" dirty="0">
                <a:solidFill>
                  <a:schemeClr val="accent1"/>
                </a:solidFill>
              </a:rPr>
              <a:t> was </a:t>
            </a:r>
            <a:r>
              <a:rPr lang="pl-PL" dirty="0" err="1">
                <a:solidFill>
                  <a:schemeClr val="accent1"/>
                </a:solidFill>
              </a:rPr>
              <a:t>married</a:t>
            </a:r>
            <a:r>
              <a:rPr lang="pl-PL" dirty="0">
                <a:solidFill>
                  <a:schemeClr val="accent1"/>
                </a:solidFill>
              </a:rPr>
              <a:t> to the </a:t>
            </a:r>
            <a:r>
              <a:rPr lang="pl-PL" dirty="0" err="1">
                <a:solidFill>
                  <a:schemeClr val="accent1"/>
                </a:solidFill>
              </a:rPr>
              <a:t>Duke</a:t>
            </a:r>
            <a:r>
              <a:rPr lang="pl-PL" dirty="0">
                <a:solidFill>
                  <a:schemeClr val="accent1"/>
                </a:solidFill>
              </a:rPr>
              <a:t> of </a:t>
            </a:r>
            <a:r>
              <a:rPr lang="pl-PL" dirty="0" err="1">
                <a:solidFill>
                  <a:schemeClr val="accent1"/>
                </a:solidFill>
              </a:rPr>
              <a:t>Northumberlands’s</a:t>
            </a:r>
            <a:r>
              <a:rPr lang="pl-PL" dirty="0">
                <a:solidFill>
                  <a:schemeClr val="accent1"/>
                </a:solidFill>
              </a:rPr>
              <a:t> </a:t>
            </a:r>
            <a:r>
              <a:rPr lang="pl-PL" dirty="0" err="1">
                <a:solidFill>
                  <a:schemeClr val="accent1"/>
                </a:solidFill>
              </a:rPr>
              <a:t>son</a:t>
            </a:r>
            <a:r>
              <a:rPr lang="pl-PL" dirty="0">
                <a:solidFill>
                  <a:schemeClr val="accent1"/>
                </a:solidFill>
              </a:rPr>
              <a:t>, </a:t>
            </a:r>
            <a:r>
              <a:rPr lang="pl-PL" dirty="0" err="1">
                <a:solidFill>
                  <a:schemeClr val="accent1"/>
                </a:solidFill>
              </a:rPr>
              <a:t>Guildford</a:t>
            </a:r>
            <a:r>
              <a:rPr lang="pl-PL" dirty="0">
                <a:solidFill>
                  <a:schemeClr val="accent1"/>
                </a:solidFill>
              </a:rPr>
              <a:t>.</a:t>
            </a:r>
          </a:p>
          <a:p>
            <a:pPr marL="285750" indent="-285750">
              <a:buFont typeface="Arial" panose="020B0604020202020204" pitchFamily="34" charset="0"/>
              <a:buChar char="•"/>
            </a:pPr>
            <a:r>
              <a:rPr lang="pl-PL" dirty="0">
                <a:solidFill>
                  <a:schemeClr val="accent1"/>
                </a:solidFill>
              </a:rPr>
              <a:t>John Dudley, the </a:t>
            </a:r>
            <a:r>
              <a:rPr lang="pl-PL" dirty="0" err="1">
                <a:solidFill>
                  <a:schemeClr val="accent1"/>
                </a:solidFill>
              </a:rPr>
              <a:t>Duke</a:t>
            </a:r>
            <a:r>
              <a:rPr lang="pl-PL" dirty="0">
                <a:solidFill>
                  <a:schemeClr val="accent1"/>
                </a:solidFill>
              </a:rPr>
              <a:t> of </a:t>
            </a:r>
            <a:r>
              <a:rPr lang="pl-PL" dirty="0" err="1">
                <a:solidFill>
                  <a:schemeClr val="accent1"/>
                </a:solidFill>
              </a:rPr>
              <a:t>Northumeberland</a:t>
            </a:r>
            <a:r>
              <a:rPr lang="pl-PL" dirty="0">
                <a:solidFill>
                  <a:schemeClr val="accent1"/>
                </a:solidFill>
              </a:rPr>
              <a:t> was </a:t>
            </a:r>
            <a:r>
              <a:rPr lang="pl-PL" dirty="0" err="1">
                <a:solidFill>
                  <a:schemeClr val="accent1"/>
                </a:solidFill>
              </a:rPr>
              <a:t>desperate</a:t>
            </a:r>
            <a:r>
              <a:rPr lang="pl-PL" dirty="0">
                <a:solidFill>
                  <a:schemeClr val="accent1"/>
                </a:solidFill>
              </a:rPr>
              <a:t> to </a:t>
            </a:r>
            <a:r>
              <a:rPr lang="pl-PL" dirty="0" err="1">
                <a:solidFill>
                  <a:schemeClr val="accent1"/>
                </a:solidFill>
              </a:rPr>
              <a:t>avoid</a:t>
            </a:r>
            <a:r>
              <a:rPr lang="pl-PL" dirty="0">
                <a:solidFill>
                  <a:schemeClr val="accent1"/>
                </a:solidFill>
              </a:rPr>
              <a:t> </a:t>
            </a:r>
            <a:r>
              <a:rPr lang="pl-PL" dirty="0" err="1">
                <a:solidFill>
                  <a:schemeClr val="accent1"/>
                </a:solidFill>
              </a:rPr>
              <a:t>Edward’s</a:t>
            </a:r>
            <a:r>
              <a:rPr lang="pl-PL" dirty="0">
                <a:solidFill>
                  <a:schemeClr val="accent1"/>
                </a:solidFill>
              </a:rPr>
              <a:t> </a:t>
            </a:r>
            <a:r>
              <a:rPr lang="pl-PL" dirty="0" err="1">
                <a:solidFill>
                  <a:schemeClr val="accent1"/>
                </a:solidFill>
              </a:rPr>
              <a:t>Catholic</a:t>
            </a:r>
            <a:r>
              <a:rPr lang="pl-PL" dirty="0">
                <a:solidFill>
                  <a:schemeClr val="accent1"/>
                </a:solidFill>
              </a:rPr>
              <a:t> </a:t>
            </a:r>
            <a:r>
              <a:rPr lang="pl-PL" dirty="0" err="1">
                <a:solidFill>
                  <a:schemeClr val="accent1"/>
                </a:solidFill>
              </a:rPr>
              <a:t>sister</a:t>
            </a:r>
            <a:r>
              <a:rPr lang="pl-PL" dirty="0">
                <a:solidFill>
                  <a:schemeClr val="accent1"/>
                </a:solidFill>
              </a:rPr>
              <a:t> Mary </a:t>
            </a:r>
            <a:r>
              <a:rPr lang="pl-PL" dirty="0" err="1">
                <a:solidFill>
                  <a:schemeClr val="accent1"/>
                </a:solidFill>
              </a:rPr>
              <a:t>succeeding</a:t>
            </a:r>
            <a:r>
              <a:rPr lang="pl-PL" dirty="0">
                <a:solidFill>
                  <a:schemeClr val="accent1"/>
                </a:solidFill>
              </a:rPr>
              <a:t> to the </a:t>
            </a:r>
            <a:r>
              <a:rPr lang="pl-PL" dirty="0" err="1">
                <a:solidFill>
                  <a:schemeClr val="accent1"/>
                </a:solidFill>
              </a:rPr>
              <a:t>throne</a:t>
            </a:r>
            <a:r>
              <a:rPr lang="pl-PL" dirty="0">
                <a:solidFill>
                  <a:schemeClr val="accent1"/>
                </a:solidFill>
              </a:rPr>
              <a:t>.</a:t>
            </a:r>
          </a:p>
          <a:p>
            <a:pPr marL="285750" indent="-285750">
              <a:buFont typeface="Arial" panose="020B0604020202020204" pitchFamily="34" charset="0"/>
              <a:buChar char="•"/>
            </a:pPr>
            <a:r>
              <a:rPr lang="pl-PL" dirty="0">
                <a:solidFill>
                  <a:schemeClr val="accent1"/>
                </a:solidFill>
              </a:rPr>
              <a:t>He </a:t>
            </a:r>
            <a:r>
              <a:rPr lang="pl-PL" dirty="0" err="1">
                <a:solidFill>
                  <a:schemeClr val="accent1"/>
                </a:solidFill>
              </a:rPr>
              <a:t>schemed</a:t>
            </a:r>
            <a:r>
              <a:rPr lang="pl-PL" dirty="0">
                <a:solidFill>
                  <a:schemeClr val="accent1"/>
                </a:solidFill>
              </a:rPr>
              <a:t> to </a:t>
            </a:r>
            <a:r>
              <a:rPr lang="pl-PL" dirty="0" err="1">
                <a:solidFill>
                  <a:schemeClr val="accent1"/>
                </a:solidFill>
              </a:rPr>
              <a:t>have</a:t>
            </a:r>
            <a:r>
              <a:rPr lang="pl-PL" dirty="0">
                <a:solidFill>
                  <a:schemeClr val="accent1"/>
                </a:solidFill>
              </a:rPr>
              <a:t> </a:t>
            </a:r>
            <a:r>
              <a:rPr lang="pl-PL" dirty="0" err="1">
                <a:solidFill>
                  <a:schemeClr val="accent1"/>
                </a:solidFill>
              </a:rPr>
              <a:t>Jane</a:t>
            </a:r>
            <a:r>
              <a:rPr lang="pl-PL" dirty="0">
                <a:solidFill>
                  <a:schemeClr val="accent1"/>
                </a:solidFill>
              </a:rPr>
              <a:t> Grey </a:t>
            </a:r>
            <a:r>
              <a:rPr lang="pl-PL" dirty="0" err="1">
                <a:solidFill>
                  <a:schemeClr val="accent1"/>
                </a:solidFill>
              </a:rPr>
              <a:t>proclaimed</a:t>
            </a:r>
            <a:r>
              <a:rPr lang="pl-PL" dirty="0">
                <a:solidFill>
                  <a:schemeClr val="accent1"/>
                </a:solidFill>
              </a:rPr>
              <a:t> as the </a:t>
            </a:r>
            <a:r>
              <a:rPr lang="pl-PL" dirty="0" err="1">
                <a:solidFill>
                  <a:schemeClr val="accent1"/>
                </a:solidFill>
              </a:rPr>
              <a:t>next</a:t>
            </a:r>
            <a:r>
              <a:rPr lang="pl-PL" dirty="0">
                <a:solidFill>
                  <a:schemeClr val="accent1"/>
                </a:solidFill>
              </a:rPr>
              <a:t> Protestant </a:t>
            </a:r>
            <a:r>
              <a:rPr lang="pl-PL" dirty="0" err="1">
                <a:solidFill>
                  <a:schemeClr val="accent1"/>
                </a:solidFill>
              </a:rPr>
              <a:t>heir</a:t>
            </a:r>
            <a:r>
              <a:rPr lang="pl-PL" dirty="0">
                <a:solidFill>
                  <a:schemeClr val="accent1"/>
                </a:solidFill>
              </a:rPr>
              <a:t>. </a:t>
            </a:r>
          </a:p>
          <a:p>
            <a:pPr marL="285750" indent="-285750">
              <a:buFont typeface="Arial" panose="020B0604020202020204" pitchFamily="34" charset="0"/>
              <a:buChar char="•"/>
            </a:pPr>
            <a:r>
              <a:rPr lang="pl-PL" dirty="0">
                <a:solidFill>
                  <a:schemeClr val="accent1"/>
                </a:solidFill>
              </a:rPr>
              <a:t>He was </a:t>
            </a:r>
            <a:r>
              <a:rPr lang="pl-PL" dirty="0" err="1">
                <a:solidFill>
                  <a:schemeClr val="accent1"/>
                </a:solidFill>
              </a:rPr>
              <a:t>defeated</a:t>
            </a:r>
            <a:r>
              <a:rPr lang="pl-PL" dirty="0">
                <a:solidFill>
                  <a:schemeClr val="accent1"/>
                </a:solidFill>
              </a:rPr>
              <a:t> and </a:t>
            </a:r>
            <a:r>
              <a:rPr lang="pl-PL" dirty="0" err="1">
                <a:solidFill>
                  <a:schemeClr val="accent1"/>
                </a:solidFill>
              </a:rPr>
              <a:t>executed</a:t>
            </a:r>
            <a:r>
              <a:rPr lang="pl-PL" dirty="0">
                <a:solidFill>
                  <a:schemeClr val="accent1"/>
                </a:solidFill>
              </a:rPr>
              <a:t> for </a:t>
            </a:r>
            <a:r>
              <a:rPr lang="pl-PL" dirty="0" err="1">
                <a:solidFill>
                  <a:schemeClr val="accent1"/>
                </a:solidFill>
              </a:rPr>
              <a:t>treason</a:t>
            </a:r>
            <a:r>
              <a:rPr lang="pl-PL" dirty="0">
                <a:solidFill>
                  <a:schemeClr val="accent1"/>
                </a:solidFill>
              </a:rPr>
              <a:t> in the Tower of London, </a:t>
            </a:r>
            <a:r>
              <a:rPr lang="pl-PL" dirty="0" err="1">
                <a:solidFill>
                  <a:schemeClr val="accent1"/>
                </a:solidFill>
              </a:rPr>
              <a:t>together</a:t>
            </a:r>
            <a:r>
              <a:rPr lang="pl-PL" dirty="0">
                <a:solidFill>
                  <a:schemeClr val="accent1"/>
                </a:solidFill>
              </a:rPr>
              <a:t> with </a:t>
            </a:r>
            <a:r>
              <a:rPr lang="pl-PL" dirty="0" err="1">
                <a:solidFill>
                  <a:schemeClr val="accent1"/>
                </a:solidFill>
              </a:rPr>
              <a:t>his</a:t>
            </a:r>
            <a:r>
              <a:rPr lang="pl-PL" dirty="0">
                <a:solidFill>
                  <a:schemeClr val="accent1"/>
                </a:solidFill>
              </a:rPr>
              <a:t> </a:t>
            </a:r>
            <a:r>
              <a:rPr lang="pl-PL" dirty="0" err="1">
                <a:solidFill>
                  <a:schemeClr val="accent1"/>
                </a:solidFill>
              </a:rPr>
              <a:t>son</a:t>
            </a:r>
            <a:r>
              <a:rPr lang="pl-PL" dirty="0">
                <a:solidFill>
                  <a:schemeClr val="accent1"/>
                </a:solidFill>
              </a:rPr>
              <a:t> and </a:t>
            </a:r>
            <a:r>
              <a:rPr lang="pl-PL" dirty="0" err="1">
                <a:solidFill>
                  <a:schemeClr val="accent1"/>
                </a:solidFill>
              </a:rPr>
              <a:t>daughter</a:t>
            </a:r>
            <a:r>
              <a:rPr lang="pl-PL" dirty="0">
                <a:solidFill>
                  <a:schemeClr val="accent1"/>
                </a:solidFill>
              </a:rPr>
              <a:t>-in-law. </a:t>
            </a:r>
            <a:r>
              <a:rPr lang="pl-PL" dirty="0" err="1">
                <a:solidFill>
                  <a:schemeClr val="accent1"/>
                </a:solidFill>
              </a:rPr>
              <a:t>She</a:t>
            </a:r>
            <a:r>
              <a:rPr lang="pl-PL" dirty="0">
                <a:solidFill>
                  <a:schemeClr val="accent1"/>
                </a:solidFill>
              </a:rPr>
              <a:t> was </a:t>
            </a:r>
            <a:r>
              <a:rPr lang="pl-PL" dirty="0" err="1">
                <a:solidFill>
                  <a:schemeClr val="accent1"/>
                </a:solidFill>
              </a:rPr>
              <a:t>only</a:t>
            </a:r>
            <a:r>
              <a:rPr lang="pl-PL" dirty="0">
                <a:solidFill>
                  <a:schemeClr val="accent1"/>
                </a:solidFill>
              </a:rPr>
              <a:t> 16.</a:t>
            </a:r>
          </a:p>
          <a:p>
            <a:pPr marL="285750" indent="-285750">
              <a:buFont typeface="Arial" panose="020B0604020202020204" pitchFamily="34" charset="0"/>
              <a:buChar char="•"/>
            </a:pPr>
            <a:endParaRPr lang="pl-PL" dirty="0">
              <a:solidFill>
                <a:srgbClr val="002060"/>
              </a:solidFill>
            </a:endParaRPr>
          </a:p>
          <a:p>
            <a:pPr marL="285750" indent="-285750">
              <a:buFont typeface="Arial" panose="020B0604020202020204" pitchFamily="34" charset="0"/>
              <a:buChar char="•"/>
            </a:pPr>
            <a:r>
              <a:rPr lang="pl-PL" dirty="0" err="1"/>
              <a:t>Jane</a:t>
            </a:r>
            <a:r>
              <a:rPr lang="pl-PL" dirty="0"/>
              <a:t> była żoną </a:t>
            </a:r>
            <a:r>
              <a:rPr lang="pl-PL" dirty="0" err="1"/>
              <a:t>Guildforda</a:t>
            </a:r>
            <a:r>
              <a:rPr lang="pl-PL" dirty="0"/>
              <a:t>, syna Księcia </a:t>
            </a:r>
            <a:r>
              <a:rPr lang="pl-PL" dirty="0" err="1"/>
              <a:t>Northumberland</a:t>
            </a:r>
            <a:r>
              <a:rPr lang="pl-PL" dirty="0"/>
              <a:t>.</a:t>
            </a:r>
          </a:p>
          <a:p>
            <a:pPr marL="285750" indent="-285750">
              <a:buFont typeface="Arial" panose="020B0604020202020204" pitchFamily="34" charset="0"/>
              <a:buChar char="•"/>
            </a:pPr>
            <a:r>
              <a:rPr lang="pl-PL" dirty="0"/>
              <a:t>John Dudley, książę </a:t>
            </a:r>
            <a:r>
              <a:rPr lang="pl-PL" dirty="0" err="1"/>
              <a:t>Northumberland</a:t>
            </a:r>
            <a:r>
              <a:rPr lang="pl-PL" dirty="0"/>
              <a:t> chciał za wszelką cenę uniknąć obsadzenia Marii, katolickiej siostry Edwarda VI na tronie Anglii. </a:t>
            </a:r>
          </a:p>
          <a:p>
            <a:pPr marL="285750" indent="-285750">
              <a:buFont typeface="Arial" panose="020B0604020202020204" pitchFamily="34" charset="0"/>
              <a:buChar char="•"/>
            </a:pPr>
            <a:r>
              <a:rPr lang="pl-PL" dirty="0"/>
              <a:t>Uknuł spisek aby ogłosić swoją synową, </a:t>
            </a:r>
            <a:r>
              <a:rPr lang="pl-PL" dirty="0" err="1"/>
              <a:t>Jane</a:t>
            </a:r>
            <a:r>
              <a:rPr lang="pl-PL" dirty="0"/>
              <a:t> Grey następnym władcą.</a:t>
            </a:r>
          </a:p>
          <a:p>
            <a:pPr marL="285750" indent="-285750">
              <a:buFont typeface="Arial" panose="020B0604020202020204" pitchFamily="34" charset="0"/>
              <a:buChar char="•"/>
            </a:pPr>
            <a:r>
              <a:rPr lang="pl-PL" dirty="0"/>
              <a:t>Został pokonany i wraz z synem i synową stracony za zdradę w Twierdzy Londyńskiej w 1554r.</a:t>
            </a:r>
          </a:p>
          <a:p>
            <a:pPr marL="285750" indent="-285750">
              <a:buFont typeface="Arial" panose="020B0604020202020204" pitchFamily="34" charset="0"/>
              <a:buChar char="•"/>
            </a:pPr>
            <a:r>
              <a:rPr lang="pl-PL" dirty="0" err="1"/>
              <a:t>Jane</a:t>
            </a:r>
            <a:r>
              <a:rPr lang="pl-PL" dirty="0"/>
              <a:t> miała tylko 16 lat.</a:t>
            </a:r>
          </a:p>
          <a:p>
            <a:pPr marL="285750" indent="-285750">
              <a:buFont typeface="Arial" panose="020B0604020202020204" pitchFamily="34" charset="0"/>
              <a:buChar char="•"/>
            </a:pPr>
            <a:endParaRPr lang="pl-PL" dirty="0"/>
          </a:p>
          <a:p>
            <a:endParaRPr lang="pl-PL" dirty="0"/>
          </a:p>
        </p:txBody>
      </p:sp>
    </p:spTree>
    <p:extLst>
      <p:ext uri="{BB962C8B-B14F-4D97-AF65-F5344CB8AC3E}">
        <p14:creationId xmlns:p14="http://schemas.microsoft.com/office/powerpoint/2010/main" val="1904878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wewnątrz, odzież, ściana&#10;&#10;Opis wygenerowany automatycznie">
            <a:extLst>
              <a:ext uri="{FF2B5EF4-FFF2-40B4-BE49-F238E27FC236}">
                <a16:creationId xmlns:a16="http://schemas.microsoft.com/office/drawing/2014/main" id="{7C4B7800-E5D9-4439-9F26-79D654874B0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51374" y="357809"/>
            <a:ext cx="4938976" cy="4797430"/>
          </a:xfrm>
          <a:prstGeom prst="rect">
            <a:avLst/>
          </a:prstGeom>
        </p:spPr>
      </p:pic>
      <p:pic>
        <p:nvPicPr>
          <p:cNvPr id="6" name="Obraz 5">
            <a:extLst>
              <a:ext uri="{FF2B5EF4-FFF2-40B4-BE49-F238E27FC236}">
                <a16:creationId xmlns:a16="http://schemas.microsoft.com/office/drawing/2014/main" id="{2C15DCB4-DD05-423B-A304-2EA0DF49FDA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01651" y="357809"/>
            <a:ext cx="5122257" cy="4797430"/>
          </a:xfrm>
          <a:prstGeom prst="rect">
            <a:avLst/>
          </a:prstGeom>
        </p:spPr>
      </p:pic>
      <p:sp>
        <p:nvSpPr>
          <p:cNvPr id="9" name="pole tekstowe 8">
            <a:extLst>
              <a:ext uri="{FF2B5EF4-FFF2-40B4-BE49-F238E27FC236}">
                <a16:creationId xmlns:a16="http://schemas.microsoft.com/office/drawing/2014/main" id="{E32E4D91-0E46-4665-8D0F-A1EA05AD66FA}"/>
              </a:ext>
            </a:extLst>
          </p:cNvPr>
          <p:cNvSpPr txBox="1"/>
          <p:nvPr/>
        </p:nvSpPr>
        <p:spPr>
          <a:xfrm>
            <a:off x="921944" y="5438362"/>
            <a:ext cx="4081670" cy="2123658"/>
          </a:xfrm>
          <a:prstGeom prst="rect">
            <a:avLst/>
          </a:prstGeom>
          <a:noFill/>
        </p:spPr>
        <p:txBody>
          <a:bodyPr wrap="square" rtlCol="0">
            <a:spAutoFit/>
          </a:bodyPr>
          <a:lstStyle/>
          <a:p>
            <a:pPr algn="ctr"/>
            <a:r>
              <a:rPr lang="pl-PL" sz="2800" dirty="0"/>
              <a:t>Mary I</a:t>
            </a:r>
          </a:p>
          <a:p>
            <a:pPr algn="ctr"/>
            <a:r>
              <a:rPr lang="pl-PL" sz="2800" dirty="0" err="1"/>
              <a:t>Born</a:t>
            </a:r>
            <a:r>
              <a:rPr lang="pl-PL" sz="2800" dirty="0"/>
              <a:t> 1516</a:t>
            </a:r>
          </a:p>
          <a:p>
            <a:pPr algn="ctr"/>
            <a:r>
              <a:rPr lang="pl-PL" sz="2800" dirty="0" err="1"/>
              <a:t>Queen</a:t>
            </a:r>
            <a:r>
              <a:rPr lang="pl-PL" sz="2800" dirty="0"/>
              <a:t> 1553-1558</a:t>
            </a:r>
          </a:p>
          <a:p>
            <a:pPr algn="ctr"/>
            <a:endParaRPr lang="pl-PL" sz="4800" dirty="0"/>
          </a:p>
        </p:txBody>
      </p:sp>
      <p:sp>
        <p:nvSpPr>
          <p:cNvPr id="10" name="pole tekstowe 9">
            <a:extLst>
              <a:ext uri="{FF2B5EF4-FFF2-40B4-BE49-F238E27FC236}">
                <a16:creationId xmlns:a16="http://schemas.microsoft.com/office/drawing/2014/main" id="{89B2E34C-834A-4D1A-88D2-C9F505F1C017}"/>
              </a:ext>
            </a:extLst>
          </p:cNvPr>
          <p:cNvSpPr txBox="1"/>
          <p:nvPr/>
        </p:nvSpPr>
        <p:spPr>
          <a:xfrm>
            <a:off x="7248939" y="5420139"/>
            <a:ext cx="4041913" cy="1384995"/>
          </a:xfrm>
          <a:prstGeom prst="rect">
            <a:avLst/>
          </a:prstGeom>
          <a:noFill/>
        </p:spPr>
        <p:txBody>
          <a:bodyPr wrap="square" rtlCol="0">
            <a:spAutoFit/>
          </a:bodyPr>
          <a:lstStyle/>
          <a:p>
            <a:pPr algn="ctr"/>
            <a:r>
              <a:rPr lang="pl-PL" sz="2800" dirty="0"/>
              <a:t>Maria I</a:t>
            </a:r>
          </a:p>
          <a:p>
            <a:pPr algn="ctr"/>
            <a:r>
              <a:rPr lang="pl-PL" sz="2800" dirty="0"/>
              <a:t>Urodzona 1516</a:t>
            </a:r>
          </a:p>
          <a:p>
            <a:pPr algn="ctr"/>
            <a:r>
              <a:rPr lang="pl-PL" sz="2800" dirty="0"/>
              <a:t>Królowa 1553 - 1558</a:t>
            </a:r>
          </a:p>
        </p:txBody>
      </p:sp>
    </p:spTree>
    <p:extLst>
      <p:ext uri="{BB962C8B-B14F-4D97-AF65-F5344CB8AC3E}">
        <p14:creationId xmlns:p14="http://schemas.microsoft.com/office/powerpoint/2010/main" val="1696669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4B655A60-8F96-4258-BB84-DF832911A1DF}"/>
              </a:ext>
            </a:extLst>
          </p:cNvPr>
          <p:cNvSpPr/>
          <p:nvPr/>
        </p:nvSpPr>
        <p:spPr>
          <a:xfrm>
            <a:off x="5460460" y="603124"/>
            <a:ext cx="6096000" cy="2585323"/>
          </a:xfrm>
          <a:prstGeom prst="rect">
            <a:avLst/>
          </a:prstGeom>
        </p:spPr>
        <p:txBody>
          <a:bodyPr>
            <a:spAutoFit/>
          </a:bodyPr>
          <a:lstStyle/>
          <a:p>
            <a:pPr marL="285750" indent="-285750">
              <a:buFont typeface="Arial" panose="020B0604020202020204" pitchFamily="34" charset="0"/>
              <a:buChar char="•"/>
            </a:pPr>
            <a:r>
              <a:rPr lang="pl-PL" dirty="0">
                <a:solidFill>
                  <a:srgbClr val="0000FF"/>
                </a:solidFill>
              </a:rPr>
              <a:t>T</a:t>
            </a:r>
            <a:r>
              <a:rPr lang="en-US" dirty="0">
                <a:solidFill>
                  <a:srgbClr val="0000FF"/>
                </a:solidFill>
              </a:rPr>
              <a:t>he first Queen Regnant in English history, was born on 18th February, 1516 at the Greenwich Palace</a:t>
            </a:r>
            <a:r>
              <a:rPr lang="pl-PL" dirty="0">
                <a:solidFill>
                  <a:srgbClr val="0000FF"/>
                </a:solidFill>
              </a:rPr>
              <a:t>.</a:t>
            </a:r>
          </a:p>
          <a:p>
            <a:pPr marL="285750" indent="-285750">
              <a:buFont typeface="Arial" panose="020B0604020202020204" pitchFamily="34" charset="0"/>
              <a:buChar char="•"/>
            </a:pPr>
            <a:r>
              <a:rPr lang="pl-PL" dirty="0">
                <a:solidFill>
                  <a:srgbClr val="0000FF"/>
                </a:solidFill>
              </a:rPr>
              <a:t>T</a:t>
            </a:r>
            <a:r>
              <a:rPr lang="en-US" dirty="0">
                <a:solidFill>
                  <a:srgbClr val="0000FF"/>
                </a:solidFill>
              </a:rPr>
              <a:t>he only surviving </a:t>
            </a:r>
            <a:r>
              <a:rPr lang="pl-PL" dirty="0">
                <a:solidFill>
                  <a:srgbClr val="0000FF"/>
                </a:solidFill>
              </a:rPr>
              <a:t>of </a:t>
            </a:r>
            <a:r>
              <a:rPr lang="en-US" dirty="0">
                <a:solidFill>
                  <a:srgbClr val="0000FF"/>
                </a:solidFill>
              </a:rPr>
              <a:t> fi</a:t>
            </a:r>
            <a:r>
              <a:rPr lang="pl-PL" dirty="0" err="1">
                <a:solidFill>
                  <a:srgbClr val="0000FF"/>
                </a:solidFill>
              </a:rPr>
              <a:t>ve</a:t>
            </a:r>
            <a:r>
              <a:rPr lang="en-US" dirty="0">
                <a:solidFill>
                  <a:srgbClr val="0000FF"/>
                </a:solidFill>
              </a:rPr>
              <a:t> child</a:t>
            </a:r>
            <a:r>
              <a:rPr lang="pl-PL" dirty="0">
                <a:solidFill>
                  <a:srgbClr val="0000FF"/>
                </a:solidFill>
              </a:rPr>
              <a:t>ren</a:t>
            </a:r>
            <a:r>
              <a:rPr lang="en-US" dirty="0">
                <a:solidFill>
                  <a:srgbClr val="0000FF"/>
                </a:solidFill>
              </a:rPr>
              <a:t> Henry VIII </a:t>
            </a:r>
            <a:r>
              <a:rPr lang="pl-PL" dirty="0" err="1">
                <a:solidFill>
                  <a:srgbClr val="0000FF"/>
                </a:solidFill>
              </a:rPr>
              <a:t>had</a:t>
            </a:r>
            <a:r>
              <a:rPr lang="pl-PL" dirty="0">
                <a:solidFill>
                  <a:srgbClr val="0000FF"/>
                </a:solidFill>
              </a:rPr>
              <a:t> with</a:t>
            </a:r>
            <a:r>
              <a:rPr lang="en-US" dirty="0">
                <a:solidFill>
                  <a:srgbClr val="0000FF"/>
                </a:solidFill>
              </a:rPr>
              <a:t> his first wife, </a:t>
            </a:r>
            <a:r>
              <a:rPr lang="pl-PL" dirty="0">
                <a:solidFill>
                  <a:srgbClr val="0000FF"/>
                </a:solidFill>
              </a:rPr>
              <a:t>K</a:t>
            </a:r>
            <a:r>
              <a:rPr lang="en-US" dirty="0" err="1">
                <a:solidFill>
                  <a:srgbClr val="0000FF"/>
                </a:solidFill>
              </a:rPr>
              <a:t>atherine</a:t>
            </a:r>
            <a:r>
              <a:rPr lang="en-US" dirty="0">
                <a:solidFill>
                  <a:srgbClr val="0000FF"/>
                </a:solidFill>
              </a:rPr>
              <a:t> of Aragon. </a:t>
            </a:r>
            <a:endParaRPr lang="pl-PL" dirty="0">
              <a:solidFill>
                <a:srgbClr val="0000FF"/>
              </a:solidFill>
            </a:endParaRPr>
          </a:p>
          <a:p>
            <a:pPr marL="285750" indent="-285750">
              <a:buFont typeface="Arial" panose="020B0604020202020204" pitchFamily="34" charset="0"/>
              <a:buChar char="•"/>
            </a:pPr>
            <a:r>
              <a:rPr lang="en-US" dirty="0">
                <a:solidFill>
                  <a:srgbClr val="0000FF"/>
                </a:solidFill>
              </a:rPr>
              <a:t>Que</a:t>
            </a:r>
            <a:r>
              <a:rPr lang="pl-PL" dirty="0">
                <a:solidFill>
                  <a:srgbClr val="0000FF"/>
                </a:solidFill>
              </a:rPr>
              <a:t>e</a:t>
            </a:r>
            <a:r>
              <a:rPr lang="en-US" dirty="0">
                <a:solidFill>
                  <a:srgbClr val="0000FF"/>
                </a:solidFill>
              </a:rPr>
              <a:t>n Mary I was proud of her Spanish blood and </a:t>
            </a:r>
            <a:r>
              <a:rPr lang="pl-PL" dirty="0" err="1">
                <a:solidFill>
                  <a:srgbClr val="0000FF"/>
                </a:solidFill>
              </a:rPr>
              <a:t>being</a:t>
            </a:r>
            <a:r>
              <a:rPr lang="pl-PL" dirty="0">
                <a:solidFill>
                  <a:srgbClr val="0000FF"/>
                </a:solidFill>
              </a:rPr>
              <a:t> a </a:t>
            </a:r>
            <a:r>
              <a:rPr lang="pl-PL" dirty="0" err="1">
                <a:solidFill>
                  <a:srgbClr val="0000FF"/>
                </a:solidFill>
              </a:rPr>
              <a:t>Catholic</a:t>
            </a:r>
            <a:r>
              <a:rPr lang="pl-PL" dirty="0">
                <a:solidFill>
                  <a:srgbClr val="0000FF"/>
                </a:solidFill>
              </a:rPr>
              <a:t>.</a:t>
            </a:r>
          </a:p>
          <a:p>
            <a:pPr marL="285750" indent="-285750">
              <a:buFont typeface="Arial" panose="020B0604020202020204" pitchFamily="34" charset="0"/>
              <a:buChar char="•"/>
            </a:pPr>
            <a:r>
              <a:rPr lang="en-US" dirty="0">
                <a:solidFill>
                  <a:srgbClr val="0000FF"/>
                </a:solidFill>
              </a:rPr>
              <a:t>Mary had very poor eyesight, being extremely short sighted and suffered from poor health as a child, she was often ill with headaches and sinus conditions</a:t>
            </a:r>
            <a:endParaRPr lang="pl-PL" dirty="0">
              <a:solidFill>
                <a:srgbClr val="0000FF"/>
              </a:solidFill>
            </a:endParaRPr>
          </a:p>
        </p:txBody>
      </p:sp>
      <p:sp>
        <p:nvSpPr>
          <p:cNvPr id="5" name="Prostokąt 4">
            <a:extLst>
              <a:ext uri="{FF2B5EF4-FFF2-40B4-BE49-F238E27FC236}">
                <a16:creationId xmlns:a16="http://schemas.microsoft.com/office/drawing/2014/main" id="{60223273-CFC1-48B2-B6AB-EEA864B77374}"/>
              </a:ext>
            </a:extLst>
          </p:cNvPr>
          <p:cNvSpPr/>
          <p:nvPr/>
        </p:nvSpPr>
        <p:spPr>
          <a:xfrm>
            <a:off x="5460460" y="3479467"/>
            <a:ext cx="6096000" cy="2585323"/>
          </a:xfrm>
          <a:prstGeom prst="rect">
            <a:avLst/>
          </a:prstGeom>
        </p:spPr>
        <p:txBody>
          <a:bodyPr>
            <a:spAutoFit/>
          </a:bodyPr>
          <a:lstStyle/>
          <a:p>
            <a:pPr marL="285750" indent="-285750">
              <a:buFont typeface="Arial" panose="020B0604020202020204" pitchFamily="34" charset="0"/>
              <a:buChar char="•"/>
            </a:pPr>
            <a:r>
              <a:rPr lang="pl-PL" dirty="0"/>
              <a:t>Pierwsza samodzielnie panująca kobieta w historii Anglii, urodziła się 18 lutego 1516 roku w Pałacu w Greenwich. </a:t>
            </a:r>
          </a:p>
          <a:p>
            <a:pPr marL="285750" indent="-285750">
              <a:buFont typeface="Arial" panose="020B0604020202020204" pitchFamily="34" charset="0"/>
              <a:buChar char="•"/>
            </a:pPr>
            <a:r>
              <a:rPr lang="pl-PL" dirty="0"/>
              <a:t>Piąte dziecko Henryka VIII i jego pierwszej żony Katarzyny Aragońskiej, ale jedyne które przeżyło.</a:t>
            </a:r>
          </a:p>
          <a:p>
            <a:pPr marL="285750" indent="-285750">
              <a:buFont typeface="Arial" panose="020B0604020202020204" pitchFamily="34" charset="0"/>
              <a:buChar char="•"/>
            </a:pPr>
            <a:r>
              <a:rPr lang="pl-PL" dirty="0"/>
              <a:t>Królowa Maria I była dumna ze swojej hiszpańskiej krwi i bycia katoliczką.</a:t>
            </a:r>
          </a:p>
          <a:p>
            <a:pPr marL="285750" indent="-285750">
              <a:buFont typeface="Arial" panose="020B0604020202020204" pitchFamily="34" charset="0"/>
              <a:buChar char="•"/>
            </a:pPr>
            <a:r>
              <a:rPr lang="pl-PL" dirty="0"/>
              <a:t>Maria miała bardzo słaby wzrok, była krótkowidzem, a jako dziecko cierpiała z powodu słabego zdrowia, często cierpiała na migreny oraz zapalenia zatok. </a:t>
            </a:r>
          </a:p>
        </p:txBody>
      </p:sp>
      <p:sp>
        <p:nvSpPr>
          <p:cNvPr id="2" name="pole tekstowe 1">
            <a:extLst>
              <a:ext uri="{FF2B5EF4-FFF2-40B4-BE49-F238E27FC236}">
                <a16:creationId xmlns:a16="http://schemas.microsoft.com/office/drawing/2014/main" id="{46575DD0-B0AF-41B3-AFEC-CF07CA2F3440}"/>
              </a:ext>
            </a:extLst>
          </p:cNvPr>
          <p:cNvSpPr txBox="1"/>
          <p:nvPr/>
        </p:nvSpPr>
        <p:spPr>
          <a:xfrm>
            <a:off x="678979" y="49318"/>
            <a:ext cx="4124325" cy="830997"/>
          </a:xfrm>
          <a:prstGeom prst="rect">
            <a:avLst/>
          </a:prstGeom>
          <a:noFill/>
        </p:spPr>
        <p:txBody>
          <a:bodyPr wrap="square" rtlCol="0">
            <a:spAutoFit/>
          </a:bodyPr>
          <a:lstStyle/>
          <a:p>
            <a:pPr algn="ctr"/>
            <a:r>
              <a:rPr lang="pl-PL" sz="4800" b="1" dirty="0"/>
              <a:t>Mary I</a:t>
            </a:r>
          </a:p>
        </p:txBody>
      </p:sp>
      <p:pic>
        <p:nvPicPr>
          <p:cNvPr id="8" name="Obraz 7">
            <a:extLst>
              <a:ext uri="{FF2B5EF4-FFF2-40B4-BE49-F238E27FC236}">
                <a16:creationId xmlns:a16="http://schemas.microsoft.com/office/drawing/2014/main" id="{492A1943-4556-429A-AD42-3E2A0C9495B3}"/>
              </a:ext>
            </a:extLst>
          </p:cNvPr>
          <p:cNvPicPr>
            <a:picLocks noChangeAspect="1"/>
          </p:cNvPicPr>
          <p:nvPr/>
        </p:nvPicPr>
        <p:blipFill>
          <a:blip r:embed="rId2"/>
          <a:stretch>
            <a:fillRect/>
          </a:stretch>
        </p:blipFill>
        <p:spPr>
          <a:xfrm>
            <a:off x="242888" y="780392"/>
            <a:ext cx="5217571" cy="5872199"/>
          </a:xfrm>
          <a:prstGeom prst="rect">
            <a:avLst/>
          </a:prstGeom>
        </p:spPr>
      </p:pic>
    </p:spTree>
    <p:extLst>
      <p:ext uri="{BB962C8B-B14F-4D97-AF65-F5344CB8AC3E}">
        <p14:creationId xmlns:p14="http://schemas.microsoft.com/office/powerpoint/2010/main" val="3010899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a:extLst>
              <a:ext uri="{FF2B5EF4-FFF2-40B4-BE49-F238E27FC236}">
                <a16:creationId xmlns:a16="http://schemas.microsoft.com/office/drawing/2014/main" id="{800EEDAC-A78C-4B21-9B24-0E09F1793683}"/>
              </a:ext>
            </a:extLst>
          </p:cNvPr>
          <p:cNvSpPr/>
          <p:nvPr/>
        </p:nvSpPr>
        <p:spPr>
          <a:xfrm>
            <a:off x="5717286" y="106285"/>
            <a:ext cx="6096000" cy="6863417"/>
          </a:xfrm>
          <a:prstGeom prst="rect">
            <a:avLst/>
          </a:prstGeom>
        </p:spPr>
        <p:txBody>
          <a:bodyPr>
            <a:spAutoFit/>
          </a:bodyPr>
          <a:lstStyle/>
          <a:p>
            <a:pPr marL="285750" indent="-285750" algn="just">
              <a:buFont typeface="Arial" panose="020B0604020202020204" pitchFamily="34" charset="0"/>
              <a:buChar char="•"/>
            </a:pPr>
            <a:r>
              <a:rPr lang="pl-PL" sz="2000" dirty="0">
                <a:solidFill>
                  <a:srgbClr val="0000FF"/>
                </a:solidFill>
              </a:rPr>
              <a:t>Mary </a:t>
            </a:r>
            <a:r>
              <a:rPr lang="pl-PL" sz="2000" dirty="0" err="1">
                <a:solidFill>
                  <a:srgbClr val="0000FF"/>
                </a:solidFill>
              </a:rPr>
              <a:t>like</a:t>
            </a:r>
            <a:r>
              <a:rPr lang="pl-PL" sz="2000" dirty="0">
                <a:solidFill>
                  <a:srgbClr val="0000FF"/>
                </a:solidFill>
              </a:rPr>
              <a:t> </a:t>
            </a:r>
            <a:r>
              <a:rPr lang="pl-PL" sz="2000" dirty="0" err="1">
                <a:solidFill>
                  <a:srgbClr val="0000FF"/>
                </a:solidFill>
              </a:rPr>
              <a:t>her</a:t>
            </a:r>
            <a:r>
              <a:rPr lang="pl-PL" sz="2000" dirty="0">
                <a:solidFill>
                  <a:srgbClr val="0000FF"/>
                </a:solidFill>
              </a:rPr>
              <a:t> </a:t>
            </a:r>
            <a:r>
              <a:rPr lang="pl-PL" sz="2000" dirty="0" err="1">
                <a:solidFill>
                  <a:srgbClr val="0000FF"/>
                </a:solidFill>
              </a:rPr>
              <a:t>mother</a:t>
            </a:r>
            <a:r>
              <a:rPr lang="pl-PL" sz="2000" dirty="0">
                <a:solidFill>
                  <a:srgbClr val="0000FF"/>
                </a:solidFill>
              </a:rPr>
              <a:t> was a </a:t>
            </a:r>
            <a:r>
              <a:rPr lang="pl-PL" sz="2000" dirty="0" err="1">
                <a:solidFill>
                  <a:srgbClr val="0000FF"/>
                </a:solidFill>
              </a:rPr>
              <a:t>committed</a:t>
            </a:r>
            <a:r>
              <a:rPr lang="pl-PL" sz="2000" dirty="0">
                <a:solidFill>
                  <a:srgbClr val="0000FF"/>
                </a:solidFill>
              </a:rPr>
              <a:t> </a:t>
            </a:r>
            <a:r>
              <a:rPr lang="pl-PL" sz="2000" dirty="0" err="1">
                <a:solidFill>
                  <a:srgbClr val="0000FF"/>
                </a:solidFill>
              </a:rPr>
              <a:t>Catholic</a:t>
            </a:r>
            <a:r>
              <a:rPr lang="pl-PL" sz="2000" dirty="0">
                <a:solidFill>
                  <a:srgbClr val="0000FF"/>
                </a:solidFill>
              </a:rPr>
              <a:t>. </a:t>
            </a:r>
            <a:r>
              <a:rPr lang="pl-PL" sz="2000" dirty="0" err="1">
                <a:solidFill>
                  <a:srgbClr val="0000FF"/>
                </a:solidFill>
              </a:rPr>
              <a:t>During</a:t>
            </a:r>
            <a:r>
              <a:rPr lang="pl-PL" sz="2000" dirty="0">
                <a:solidFill>
                  <a:srgbClr val="0000FF"/>
                </a:solidFill>
              </a:rPr>
              <a:t> </a:t>
            </a:r>
            <a:r>
              <a:rPr lang="pl-PL" sz="2000" dirty="0" err="1">
                <a:solidFill>
                  <a:srgbClr val="0000FF"/>
                </a:solidFill>
              </a:rPr>
              <a:t>her</a:t>
            </a:r>
            <a:r>
              <a:rPr lang="pl-PL" sz="2000" dirty="0">
                <a:solidFill>
                  <a:srgbClr val="0000FF"/>
                </a:solidFill>
              </a:rPr>
              <a:t> </a:t>
            </a:r>
            <a:r>
              <a:rPr lang="pl-PL" sz="2000" dirty="0" err="1">
                <a:solidFill>
                  <a:srgbClr val="0000FF"/>
                </a:solidFill>
              </a:rPr>
              <a:t>brother</a:t>
            </a:r>
            <a:r>
              <a:rPr lang="pl-PL" sz="2000" dirty="0">
                <a:solidFill>
                  <a:srgbClr val="0000FF"/>
                </a:solidFill>
              </a:rPr>
              <a:t> Edward </a:t>
            </a:r>
            <a:r>
              <a:rPr lang="pl-PL" sz="2000" dirty="0" err="1">
                <a:solidFill>
                  <a:srgbClr val="0000FF"/>
                </a:solidFill>
              </a:rPr>
              <a:t>VI’s</a:t>
            </a:r>
            <a:r>
              <a:rPr lang="pl-PL" sz="2000" dirty="0">
                <a:solidFill>
                  <a:srgbClr val="0000FF"/>
                </a:solidFill>
              </a:rPr>
              <a:t> Reign </a:t>
            </a:r>
            <a:r>
              <a:rPr lang="pl-PL" sz="2000" dirty="0" err="1">
                <a:solidFill>
                  <a:srgbClr val="0000FF"/>
                </a:solidFill>
              </a:rPr>
              <a:t>she</a:t>
            </a:r>
            <a:r>
              <a:rPr lang="pl-PL" sz="2000" dirty="0">
                <a:solidFill>
                  <a:srgbClr val="0000FF"/>
                </a:solidFill>
              </a:rPr>
              <a:t> </a:t>
            </a:r>
            <a:r>
              <a:rPr lang="pl-PL" sz="2000" dirty="0" err="1">
                <a:solidFill>
                  <a:srgbClr val="0000FF"/>
                </a:solidFill>
              </a:rPr>
              <a:t>resisted</a:t>
            </a:r>
            <a:r>
              <a:rPr lang="pl-PL" sz="2000" dirty="0">
                <a:solidFill>
                  <a:srgbClr val="0000FF"/>
                </a:solidFill>
              </a:rPr>
              <a:t> </a:t>
            </a:r>
            <a:r>
              <a:rPr lang="pl-PL" sz="2000" dirty="0" err="1">
                <a:solidFill>
                  <a:srgbClr val="0000FF"/>
                </a:solidFill>
              </a:rPr>
              <a:t>pressure</a:t>
            </a:r>
            <a:r>
              <a:rPr lang="pl-PL" sz="2000" dirty="0">
                <a:solidFill>
                  <a:srgbClr val="0000FF"/>
                </a:solidFill>
              </a:rPr>
              <a:t> to </a:t>
            </a:r>
            <a:r>
              <a:rPr lang="pl-PL" sz="2000" dirty="0" err="1">
                <a:solidFill>
                  <a:srgbClr val="0000FF"/>
                </a:solidFill>
              </a:rPr>
              <a:t>convert</a:t>
            </a:r>
            <a:r>
              <a:rPr lang="pl-PL" sz="2000" dirty="0">
                <a:solidFill>
                  <a:srgbClr val="0000FF"/>
                </a:solidFill>
              </a:rPr>
              <a:t> from </a:t>
            </a:r>
            <a:r>
              <a:rPr lang="pl-PL" sz="2000" dirty="0" err="1">
                <a:solidFill>
                  <a:srgbClr val="0000FF"/>
                </a:solidFill>
              </a:rPr>
              <a:t>Catholicism</a:t>
            </a:r>
            <a:r>
              <a:rPr lang="pl-PL" sz="2000" dirty="0">
                <a:solidFill>
                  <a:srgbClr val="0000FF"/>
                </a:solidFill>
              </a:rPr>
              <a:t>, </a:t>
            </a:r>
            <a:r>
              <a:rPr lang="pl-PL" sz="2000" dirty="0" err="1">
                <a:solidFill>
                  <a:srgbClr val="0000FF"/>
                </a:solidFill>
              </a:rPr>
              <a:t>nearly</a:t>
            </a:r>
            <a:r>
              <a:rPr lang="pl-PL" sz="2000" dirty="0">
                <a:solidFill>
                  <a:srgbClr val="0000FF"/>
                </a:solidFill>
              </a:rPr>
              <a:t> </a:t>
            </a:r>
            <a:r>
              <a:rPr lang="pl-PL" sz="2000" dirty="0" err="1">
                <a:solidFill>
                  <a:srgbClr val="0000FF"/>
                </a:solidFill>
              </a:rPr>
              <a:t>falling</a:t>
            </a:r>
            <a:r>
              <a:rPr lang="pl-PL" sz="2000" dirty="0">
                <a:solidFill>
                  <a:srgbClr val="0000FF"/>
                </a:solidFill>
              </a:rPr>
              <a:t> </a:t>
            </a:r>
            <a:r>
              <a:rPr lang="pl-PL" sz="2000" dirty="0" err="1">
                <a:solidFill>
                  <a:srgbClr val="0000FF"/>
                </a:solidFill>
              </a:rPr>
              <a:t>victim</a:t>
            </a:r>
            <a:r>
              <a:rPr lang="pl-PL" sz="2000" dirty="0">
                <a:solidFill>
                  <a:srgbClr val="0000FF"/>
                </a:solidFill>
              </a:rPr>
              <a:t> to a  plot to </a:t>
            </a:r>
            <a:r>
              <a:rPr lang="pl-PL" sz="2000" dirty="0" err="1">
                <a:solidFill>
                  <a:srgbClr val="0000FF"/>
                </a:solidFill>
              </a:rPr>
              <a:t>make</a:t>
            </a:r>
            <a:r>
              <a:rPr lang="pl-PL" sz="2000" dirty="0">
                <a:solidFill>
                  <a:srgbClr val="0000FF"/>
                </a:solidFill>
              </a:rPr>
              <a:t> the Protestant Lady </a:t>
            </a:r>
            <a:r>
              <a:rPr lang="pl-PL" sz="2000" dirty="0" err="1">
                <a:solidFill>
                  <a:srgbClr val="0000FF"/>
                </a:solidFill>
              </a:rPr>
              <a:t>Jane</a:t>
            </a:r>
            <a:r>
              <a:rPr lang="pl-PL" sz="2000" dirty="0">
                <a:solidFill>
                  <a:srgbClr val="0000FF"/>
                </a:solidFill>
              </a:rPr>
              <a:t> Grey </a:t>
            </a:r>
            <a:r>
              <a:rPr lang="pl-PL" sz="2000" dirty="0" err="1">
                <a:solidFill>
                  <a:srgbClr val="0000FF"/>
                </a:solidFill>
              </a:rPr>
              <a:t>her</a:t>
            </a:r>
            <a:r>
              <a:rPr lang="pl-PL" sz="2000" dirty="0">
                <a:solidFill>
                  <a:srgbClr val="0000FF"/>
                </a:solidFill>
              </a:rPr>
              <a:t> </a:t>
            </a:r>
            <a:r>
              <a:rPr lang="pl-PL" sz="2000" dirty="0" err="1">
                <a:solidFill>
                  <a:srgbClr val="0000FF"/>
                </a:solidFill>
              </a:rPr>
              <a:t>brother’s</a:t>
            </a:r>
            <a:r>
              <a:rPr lang="pl-PL" sz="2000" dirty="0">
                <a:solidFill>
                  <a:srgbClr val="0000FF"/>
                </a:solidFill>
              </a:rPr>
              <a:t> </a:t>
            </a:r>
            <a:r>
              <a:rPr lang="pl-PL" sz="2000" dirty="0" err="1">
                <a:solidFill>
                  <a:srgbClr val="0000FF"/>
                </a:solidFill>
              </a:rPr>
              <a:t>successor</a:t>
            </a:r>
            <a:r>
              <a:rPr lang="pl-PL" sz="2000" dirty="0">
                <a:solidFill>
                  <a:srgbClr val="0000FF"/>
                </a:solidFill>
              </a:rPr>
              <a:t>. </a:t>
            </a:r>
          </a:p>
          <a:p>
            <a:pPr marL="285750" indent="-285750" algn="just">
              <a:buFont typeface="Arial" panose="020B0604020202020204" pitchFamily="34" charset="0"/>
              <a:buChar char="•"/>
            </a:pPr>
            <a:r>
              <a:rPr lang="pl-PL" sz="2000" dirty="0" err="1">
                <a:solidFill>
                  <a:srgbClr val="0000FF"/>
                </a:solidFill>
              </a:rPr>
              <a:t>Once</a:t>
            </a:r>
            <a:r>
              <a:rPr lang="pl-PL" sz="2000" dirty="0">
                <a:solidFill>
                  <a:srgbClr val="0000FF"/>
                </a:solidFill>
              </a:rPr>
              <a:t> </a:t>
            </a:r>
            <a:r>
              <a:rPr lang="pl-PL" sz="2000" dirty="0" err="1">
                <a:solidFill>
                  <a:srgbClr val="0000FF"/>
                </a:solidFill>
              </a:rPr>
              <a:t>Queen</a:t>
            </a:r>
            <a:r>
              <a:rPr lang="pl-PL" sz="2000" dirty="0">
                <a:solidFill>
                  <a:srgbClr val="0000FF"/>
                </a:solidFill>
              </a:rPr>
              <a:t>, </a:t>
            </a:r>
            <a:r>
              <a:rPr lang="pl-PL" sz="2000" dirty="0" err="1">
                <a:solidFill>
                  <a:srgbClr val="0000FF"/>
                </a:solidFill>
              </a:rPr>
              <a:t>she</a:t>
            </a:r>
            <a:r>
              <a:rPr lang="pl-PL" sz="2000" dirty="0">
                <a:solidFill>
                  <a:srgbClr val="0000FF"/>
                </a:solidFill>
              </a:rPr>
              <a:t> set </a:t>
            </a:r>
            <a:r>
              <a:rPr lang="pl-PL" sz="2000" dirty="0" err="1">
                <a:solidFill>
                  <a:srgbClr val="0000FF"/>
                </a:solidFill>
              </a:rPr>
              <a:t>about</a:t>
            </a:r>
            <a:r>
              <a:rPr lang="pl-PL" sz="2000" dirty="0">
                <a:solidFill>
                  <a:srgbClr val="0000FF"/>
                </a:solidFill>
              </a:rPr>
              <a:t> </a:t>
            </a:r>
            <a:r>
              <a:rPr lang="pl-PL" sz="2000" dirty="0" err="1">
                <a:solidFill>
                  <a:srgbClr val="0000FF"/>
                </a:solidFill>
              </a:rPr>
              <a:t>martyring</a:t>
            </a:r>
            <a:r>
              <a:rPr lang="pl-PL" sz="2000" dirty="0">
                <a:solidFill>
                  <a:srgbClr val="0000FF"/>
                </a:solidFill>
              </a:rPr>
              <a:t> </a:t>
            </a:r>
            <a:r>
              <a:rPr lang="pl-PL" sz="2000" dirty="0" err="1">
                <a:solidFill>
                  <a:srgbClr val="0000FF"/>
                </a:solidFill>
              </a:rPr>
              <a:t>Protestans</a:t>
            </a:r>
            <a:r>
              <a:rPr lang="pl-PL" sz="2000" dirty="0">
                <a:solidFill>
                  <a:srgbClr val="0000FF"/>
                </a:solidFill>
              </a:rPr>
              <a:t>, (</a:t>
            </a:r>
            <a:r>
              <a:rPr lang="pl-PL" sz="2000" dirty="0" err="1">
                <a:solidFill>
                  <a:srgbClr val="0000FF"/>
                </a:solidFill>
              </a:rPr>
              <a:t>she</a:t>
            </a:r>
            <a:r>
              <a:rPr lang="pl-PL" sz="2000" dirty="0">
                <a:solidFill>
                  <a:srgbClr val="0000FF"/>
                </a:solidFill>
              </a:rPr>
              <a:t> </a:t>
            </a:r>
            <a:r>
              <a:rPr lang="pl-PL" sz="2000" dirty="0" err="1">
                <a:solidFill>
                  <a:srgbClr val="0000FF"/>
                </a:solidFill>
              </a:rPr>
              <a:t>sentence</a:t>
            </a:r>
            <a:r>
              <a:rPr lang="pl-PL" sz="2000" dirty="0">
                <a:solidFill>
                  <a:srgbClr val="0000FF"/>
                </a:solidFill>
              </a:rPr>
              <a:t> to </a:t>
            </a:r>
            <a:r>
              <a:rPr lang="pl-PL" sz="2000" dirty="0" err="1">
                <a:solidFill>
                  <a:srgbClr val="0000FF"/>
                </a:solidFill>
              </a:rPr>
              <a:t>death</a:t>
            </a:r>
            <a:r>
              <a:rPr lang="pl-PL" sz="2000" dirty="0">
                <a:solidFill>
                  <a:srgbClr val="0000FF"/>
                </a:solidFill>
              </a:rPr>
              <a:t> </a:t>
            </a:r>
            <a:r>
              <a:rPr lang="pl-PL" sz="2000" dirty="0" err="1">
                <a:solidFill>
                  <a:srgbClr val="0000FF"/>
                </a:solidFill>
              </a:rPr>
              <a:t>some</a:t>
            </a:r>
            <a:r>
              <a:rPr lang="pl-PL" sz="2000" dirty="0">
                <a:solidFill>
                  <a:srgbClr val="0000FF"/>
                </a:solidFill>
              </a:rPr>
              <a:t> Protestant </a:t>
            </a:r>
            <a:r>
              <a:rPr lang="pl-PL" sz="2000" dirty="0" err="1">
                <a:solidFill>
                  <a:srgbClr val="0000FF"/>
                </a:solidFill>
              </a:rPr>
              <a:t>clergymen</a:t>
            </a:r>
            <a:r>
              <a:rPr lang="pl-PL" sz="2000" dirty="0">
                <a:solidFill>
                  <a:srgbClr val="0000FF"/>
                </a:solidFill>
              </a:rPr>
              <a:t>) </a:t>
            </a:r>
            <a:r>
              <a:rPr lang="pl-PL" sz="2000" dirty="0" err="1">
                <a:solidFill>
                  <a:srgbClr val="0000FF"/>
                </a:solidFill>
              </a:rPr>
              <a:t>reversing</a:t>
            </a:r>
            <a:r>
              <a:rPr lang="pl-PL" sz="2000" dirty="0">
                <a:solidFill>
                  <a:srgbClr val="0000FF"/>
                </a:solidFill>
              </a:rPr>
              <a:t> </a:t>
            </a:r>
            <a:r>
              <a:rPr lang="pl-PL" sz="2000" dirty="0" err="1">
                <a:solidFill>
                  <a:srgbClr val="0000FF"/>
                </a:solidFill>
              </a:rPr>
              <a:t>her</a:t>
            </a:r>
            <a:r>
              <a:rPr lang="pl-PL" sz="2000" dirty="0">
                <a:solidFill>
                  <a:srgbClr val="0000FF"/>
                </a:solidFill>
              </a:rPr>
              <a:t> </a:t>
            </a:r>
            <a:r>
              <a:rPr lang="pl-PL" sz="2000" dirty="0" err="1">
                <a:solidFill>
                  <a:srgbClr val="0000FF"/>
                </a:solidFill>
              </a:rPr>
              <a:t>brother’s</a:t>
            </a:r>
            <a:r>
              <a:rPr lang="pl-PL" sz="2000" dirty="0">
                <a:solidFill>
                  <a:srgbClr val="0000FF"/>
                </a:solidFill>
              </a:rPr>
              <a:t> </a:t>
            </a:r>
            <a:r>
              <a:rPr lang="pl-PL" sz="2000" dirty="0" err="1">
                <a:solidFill>
                  <a:srgbClr val="0000FF"/>
                </a:solidFill>
              </a:rPr>
              <a:t>reforms</a:t>
            </a:r>
            <a:r>
              <a:rPr lang="pl-PL" sz="2000" dirty="0">
                <a:solidFill>
                  <a:srgbClr val="0000FF"/>
                </a:solidFill>
              </a:rPr>
              <a:t> and </a:t>
            </a:r>
            <a:r>
              <a:rPr lang="pl-PL" sz="2000" dirty="0" err="1">
                <a:solidFill>
                  <a:srgbClr val="0000FF"/>
                </a:solidFill>
              </a:rPr>
              <a:t>reinstating</a:t>
            </a:r>
            <a:r>
              <a:rPr lang="pl-PL" sz="2000" dirty="0">
                <a:solidFill>
                  <a:srgbClr val="0000FF"/>
                </a:solidFill>
              </a:rPr>
              <a:t> </a:t>
            </a:r>
            <a:r>
              <a:rPr lang="pl-PL" sz="2000" dirty="0" err="1">
                <a:solidFill>
                  <a:srgbClr val="0000FF"/>
                </a:solidFill>
              </a:rPr>
              <a:t>some</a:t>
            </a:r>
            <a:r>
              <a:rPr lang="pl-PL" sz="2000" dirty="0">
                <a:solidFill>
                  <a:srgbClr val="0000FF"/>
                </a:solidFill>
              </a:rPr>
              <a:t> </a:t>
            </a:r>
            <a:r>
              <a:rPr lang="pl-PL" sz="2000" dirty="0" err="1">
                <a:solidFill>
                  <a:srgbClr val="0000FF"/>
                </a:solidFill>
              </a:rPr>
              <a:t>Catholic</a:t>
            </a:r>
            <a:r>
              <a:rPr lang="pl-PL" sz="2000" dirty="0">
                <a:solidFill>
                  <a:srgbClr val="0000FF"/>
                </a:solidFill>
              </a:rPr>
              <a:t> </a:t>
            </a:r>
            <a:r>
              <a:rPr lang="pl-PL" sz="2000" dirty="0" err="1">
                <a:solidFill>
                  <a:srgbClr val="0000FF"/>
                </a:solidFill>
              </a:rPr>
              <a:t>bishops</a:t>
            </a:r>
            <a:r>
              <a:rPr lang="pl-PL" sz="2000" dirty="0">
                <a:solidFill>
                  <a:srgbClr val="0000FF"/>
                </a:solidFill>
              </a:rPr>
              <a:t>. </a:t>
            </a:r>
          </a:p>
          <a:p>
            <a:pPr marL="285750" indent="-285750" algn="just">
              <a:buFont typeface="Arial" panose="020B0604020202020204" pitchFamily="34" charset="0"/>
              <a:buChar char="•"/>
            </a:pPr>
            <a:r>
              <a:rPr lang="pl-PL" sz="2000" dirty="0" err="1">
                <a:solidFill>
                  <a:srgbClr val="0000FF"/>
                </a:solidFill>
              </a:rPr>
              <a:t>Thus</a:t>
            </a:r>
            <a:r>
              <a:rPr lang="pl-PL" sz="2000" dirty="0">
                <a:solidFill>
                  <a:srgbClr val="0000FF"/>
                </a:solidFill>
              </a:rPr>
              <a:t> </a:t>
            </a:r>
            <a:r>
              <a:rPr lang="pl-PL" sz="2000" dirty="0" err="1">
                <a:solidFill>
                  <a:srgbClr val="0000FF"/>
                </a:solidFill>
              </a:rPr>
              <a:t>gaing</a:t>
            </a:r>
            <a:r>
              <a:rPr lang="pl-PL" sz="2000" dirty="0">
                <a:solidFill>
                  <a:srgbClr val="0000FF"/>
                </a:solidFill>
              </a:rPr>
              <a:t> the </a:t>
            </a:r>
            <a:r>
              <a:rPr lang="pl-PL" sz="2000" dirty="0" err="1">
                <a:solidFill>
                  <a:srgbClr val="0000FF"/>
                </a:solidFill>
              </a:rPr>
              <a:t>nickname</a:t>
            </a:r>
            <a:r>
              <a:rPr lang="pl-PL" sz="2000" dirty="0">
                <a:solidFill>
                  <a:srgbClr val="0000FF"/>
                </a:solidFill>
              </a:rPr>
              <a:t> „</a:t>
            </a:r>
            <a:r>
              <a:rPr lang="pl-PL" sz="2000" dirty="0" err="1">
                <a:solidFill>
                  <a:srgbClr val="0000FF"/>
                </a:solidFill>
              </a:rPr>
              <a:t>Bloody</a:t>
            </a:r>
            <a:r>
              <a:rPr lang="pl-PL" sz="2000" dirty="0">
                <a:solidFill>
                  <a:srgbClr val="0000FF"/>
                </a:solidFill>
              </a:rPr>
              <a:t> Mary”</a:t>
            </a:r>
          </a:p>
          <a:p>
            <a:pPr marL="285750" indent="-285750" algn="just">
              <a:buFont typeface="Arial" panose="020B0604020202020204" pitchFamily="34" charset="0"/>
              <a:buChar char="•"/>
            </a:pPr>
            <a:endParaRPr lang="pl-PL" sz="2000" dirty="0">
              <a:solidFill>
                <a:srgbClr val="0000FF"/>
              </a:solidFill>
            </a:endParaRPr>
          </a:p>
          <a:p>
            <a:pPr marL="285750" indent="-285750" algn="just">
              <a:buFont typeface="Arial" panose="020B0604020202020204" pitchFamily="34" charset="0"/>
              <a:buChar char="•"/>
            </a:pPr>
            <a:r>
              <a:rPr lang="pl-PL" sz="2000" dirty="0"/>
              <a:t>Jak jej matka, Maria była zdeklarowaną katoliczką. Podczas panowania swojego brata, Edwarda VI nie poddawała się presji zmiany religii, nieomal stała się ofiarą spisku aby jako następczynię jej brata ustanowić protestantkę – Lady </a:t>
            </a:r>
            <a:r>
              <a:rPr lang="pl-PL" sz="2000" dirty="0" err="1"/>
              <a:t>Jane</a:t>
            </a:r>
            <a:r>
              <a:rPr lang="pl-PL" sz="2000" dirty="0"/>
              <a:t> Grey.</a:t>
            </a:r>
          </a:p>
          <a:p>
            <a:pPr marL="285750" indent="-285750" algn="just">
              <a:buFont typeface="Arial" panose="020B0604020202020204" pitchFamily="34" charset="0"/>
              <a:buChar char="•"/>
            </a:pPr>
            <a:r>
              <a:rPr lang="pl-PL" sz="2000" dirty="0"/>
              <a:t>Kiedy została królową, zaczęła prześladować protestantów, (skazywała na śmierć na stosie), odwróciła reformy kościelne swojego brata i ponownie obsadziła biskupstwa katolikami. </a:t>
            </a:r>
          </a:p>
          <a:p>
            <a:pPr marL="285750" indent="-285750" algn="just">
              <a:buFont typeface="Arial" panose="020B0604020202020204" pitchFamily="34" charset="0"/>
              <a:buChar char="•"/>
            </a:pPr>
            <a:r>
              <a:rPr lang="pl-PL" sz="2000" dirty="0"/>
              <a:t>Te działania przyczyniły się do nadania jej przezwiska „Krwawej Mary”</a:t>
            </a:r>
          </a:p>
        </p:txBody>
      </p:sp>
      <p:pic>
        <p:nvPicPr>
          <p:cNvPr id="3" name="Obraz 2">
            <a:extLst>
              <a:ext uri="{FF2B5EF4-FFF2-40B4-BE49-F238E27FC236}">
                <a16:creationId xmlns:a16="http://schemas.microsoft.com/office/drawing/2014/main" id="{59EB2BE4-EF78-4014-8A26-CE1A74486D34}"/>
              </a:ext>
            </a:extLst>
          </p:cNvPr>
          <p:cNvPicPr>
            <a:picLocks noChangeAspect="1"/>
          </p:cNvPicPr>
          <p:nvPr/>
        </p:nvPicPr>
        <p:blipFill>
          <a:blip r:embed="rId2"/>
          <a:stretch>
            <a:fillRect/>
          </a:stretch>
        </p:blipFill>
        <p:spPr>
          <a:xfrm>
            <a:off x="378714" y="344557"/>
            <a:ext cx="5067929" cy="6321285"/>
          </a:xfrm>
          <a:prstGeom prst="rect">
            <a:avLst/>
          </a:prstGeom>
        </p:spPr>
      </p:pic>
    </p:spTree>
    <p:extLst>
      <p:ext uri="{BB962C8B-B14F-4D97-AF65-F5344CB8AC3E}">
        <p14:creationId xmlns:p14="http://schemas.microsoft.com/office/powerpoint/2010/main" val="1571119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a:extLst>
              <a:ext uri="{FF2B5EF4-FFF2-40B4-BE49-F238E27FC236}">
                <a16:creationId xmlns:a16="http://schemas.microsoft.com/office/drawing/2014/main" id="{64244EAB-CAFF-426E-844C-AF296997FD20}"/>
              </a:ext>
            </a:extLst>
          </p:cNvPr>
          <p:cNvSpPr/>
          <p:nvPr/>
        </p:nvSpPr>
        <p:spPr>
          <a:xfrm>
            <a:off x="5571422" y="1068047"/>
            <a:ext cx="6096000" cy="5632311"/>
          </a:xfrm>
          <a:prstGeom prst="rect">
            <a:avLst/>
          </a:prstGeom>
        </p:spPr>
        <p:txBody>
          <a:bodyPr>
            <a:spAutoFit/>
          </a:bodyPr>
          <a:lstStyle/>
          <a:p>
            <a:pPr marL="285750" indent="-285750">
              <a:buFont typeface="Arial" panose="020B0604020202020204" pitchFamily="34" charset="0"/>
              <a:buChar char="•"/>
            </a:pPr>
            <a:r>
              <a:rPr lang="pl-PL" sz="2000" dirty="0" err="1">
                <a:solidFill>
                  <a:srgbClr val="0000FF"/>
                </a:solidFill>
              </a:rPr>
              <a:t>Queen</a:t>
            </a:r>
            <a:r>
              <a:rPr lang="pl-PL" sz="2000" dirty="0">
                <a:solidFill>
                  <a:srgbClr val="0000FF"/>
                </a:solidFill>
              </a:rPr>
              <a:t> Mary I </a:t>
            </a:r>
            <a:r>
              <a:rPr lang="pl-PL" sz="2000" dirty="0" err="1">
                <a:solidFill>
                  <a:srgbClr val="0000FF"/>
                </a:solidFill>
              </a:rPr>
              <a:t>married</a:t>
            </a:r>
            <a:r>
              <a:rPr lang="pl-PL" sz="2000" dirty="0">
                <a:solidFill>
                  <a:srgbClr val="0000FF"/>
                </a:solidFill>
              </a:rPr>
              <a:t> </a:t>
            </a:r>
            <a:r>
              <a:rPr lang="pl-PL" sz="2000" dirty="0" err="1">
                <a:solidFill>
                  <a:srgbClr val="0000FF"/>
                </a:solidFill>
              </a:rPr>
              <a:t>her</a:t>
            </a:r>
            <a:r>
              <a:rPr lang="pl-PL" sz="2000" dirty="0">
                <a:solidFill>
                  <a:srgbClr val="0000FF"/>
                </a:solidFill>
              </a:rPr>
              <a:t> </a:t>
            </a:r>
            <a:r>
              <a:rPr lang="pl-PL" sz="2000" dirty="0" err="1">
                <a:solidFill>
                  <a:srgbClr val="0000FF"/>
                </a:solidFill>
              </a:rPr>
              <a:t>distant</a:t>
            </a:r>
            <a:r>
              <a:rPr lang="pl-PL" sz="2000" dirty="0">
                <a:solidFill>
                  <a:srgbClr val="0000FF"/>
                </a:solidFill>
              </a:rPr>
              <a:t> </a:t>
            </a:r>
            <a:r>
              <a:rPr lang="pl-PL" sz="2000" dirty="0" err="1">
                <a:solidFill>
                  <a:srgbClr val="0000FF"/>
                </a:solidFill>
              </a:rPr>
              <a:t>rcousin</a:t>
            </a:r>
            <a:r>
              <a:rPr lang="pl-PL" sz="2000" dirty="0">
                <a:solidFill>
                  <a:srgbClr val="0000FF"/>
                </a:solidFill>
              </a:rPr>
              <a:t>, Philip II of </a:t>
            </a:r>
            <a:r>
              <a:rPr lang="pl-PL" sz="2000" dirty="0" err="1">
                <a:solidFill>
                  <a:srgbClr val="0000FF"/>
                </a:solidFill>
              </a:rPr>
              <a:t>Spain</a:t>
            </a:r>
            <a:r>
              <a:rPr lang="pl-PL" sz="2000" dirty="0">
                <a:solidFill>
                  <a:srgbClr val="0000FF"/>
                </a:solidFill>
              </a:rPr>
              <a:t>.</a:t>
            </a:r>
          </a:p>
          <a:p>
            <a:pPr marL="285750" indent="-285750">
              <a:buFont typeface="Arial" panose="020B0604020202020204" pitchFamily="34" charset="0"/>
              <a:buChar char="•"/>
            </a:pPr>
            <a:r>
              <a:rPr lang="pl-PL" sz="2000" dirty="0" err="1">
                <a:solidFill>
                  <a:srgbClr val="0000FF"/>
                </a:solidFill>
              </a:rPr>
              <a:t>She</a:t>
            </a:r>
            <a:r>
              <a:rPr lang="pl-PL" sz="2000" dirty="0">
                <a:solidFill>
                  <a:srgbClr val="0000FF"/>
                </a:solidFill>
              </a:rPr>
              <a:t> </a:t>
            </a:r>
            <a:r>
              <a:rPr lang="pl-PL" sz="2000" dirty="0" err="1">
                <a:solidFill>
                  <a:srgbClr val="0000FF"/>
                </a:solidFill>
              </a:rPr>
              <a:t>tried</a:t>
            </a:r>
            <a:r>
              <a:rPr lang="pl-PL" sz="2000" dirty="0">
                <a:solidFill>
                  <a:srgbClr val="0000FF"/>
                </a:solidFill>
              </a:rPr>
              <a:t> to </a:t>
            </a:r>
            <a:r>
              <a:rPr lang="pl-PL" sz="2000" dirty="0" err="1">
                <a:solidFill>
                  <a:srgbClr val="0000FF"/>
                </a:solidFill>
              </a:rPr>
              <a:t>bring</a:t>
            </a:r>
            <a:r>
              <a:rPr lang="pl-PL" sz="2000" dirty="0">
                <a:solidFill>
                  <a:srgbClr val="0000FF"/>
                </a:solidFill>
              </a:rPr>
              <a:t> </a:t>
            </a:r>
            <a:r>
              <a:rPr lang="pl-PL" sz="2000" dirty="0" err="1">
                <a:solidFill>
                  <a:srgbClr val="0000FF"/>
                </a:solidFill>
              </a:rPr>
              <a:t>back</a:t>
            </a:r>
            <a:r>
              <a:rPr lang="pl-PL" sz="2000" dirty="0">
                <a:solidFill>
                  <a:srgbClr val="0000FF"/>
                </a:solidFill>
              </a:rPr>
              <a:t> </a:t>
            </a:r>
            <a:r>
              <a:rPr lang="pl-PL" sz="2000" dirty="0" err="1">
                <a:solidFill>
                  <a:srgbClr val="0000FF"/>
                </a:solidFill>
              </a:rPr>
              <a:t>catholicism</a:t>
            </a:r>
            <a:r>
              <a:rPr lang="pl-PL" sz="2000" dirty="0">
                <a:solidFill>
                  <a:srgbClr val="0000FF"/>
                </a:solidFill>
              </a:rPr>
              <a:t>, </a:t>
            </a:r>
            <a:r>
              <a:rPr lang="pl-PL" sz="2000" dirty="0" err="1">
                <a:solidFill>
                  <a:srgbClr val="0000FF"/>
                </a:solidFill>
              </a:rPr>
              <a:t>so</a:t>
            </a:r>
            <a:r>
              <a:rPr lang="pl-PL" sz="2000" dirty="0">
                <a:solidFill>
                  <a:srgbClr val="0000FF"/>
                </a:solidFill>
              </a:rPr>
              <a:t> </a:t>
            </a:r>
            <a:r>
              <a:rPr lang="pl-PL" sz="2000" dirty="0" err="1">
                <a:solidFill>
                  <a:srgbClr val="0000FF"/>
                </a:solidFill>
              </a:rPr>
              <a:t>she</a:t>
            </a:r>
            <a:r>
              <a:rPr lang="pl-PL" sz="2000" dirty="0">
                <a:solidFill>
                  <a:srgbClr val="0000FF"/>
                </a:solidFill>
              </a:rPr>
              <a:t> </a:t>
            </a:r>
            <a:r>
              <a:rPr lang="pl-PL" sz="2000" dirty="0" err="1">
                <a:solidFill>
                  <a:srgbClr val="0000FF"/>
                </a:solidFill>
              </a:rPr>
              <a:t>repressed</a:t>
            </a:r>
            <a:r>
              <a:rPr lang="pl-PL" sz="2000" dirty="0">
                <a:solidFill>
                  <a:srgbClr val="0000FF"/>
                </a:solidFill>
              </a:rPr>
              <a:t> </a:t>
            </a:r>
            <a:r>
              <a:rPr lang="pl-PL" sz="2000" dirty="0" err="1">
                <a:solidFill>
                  <a:srgbClr val="0000FF"/>
                </a:solidFill>
              </a:rPr>
              <a:t>protestants</a:t>
            </a:r>
            <a:r>
              <a:rPr lang="pl-PL" sz="2000" dirty="0">
                <a:solidFill>
                  <a:srgbClr val="0000FF"/>
                </a:solidFill>
              </a:rPr>
              <a:t>. </a:t>
            </a:r>
          </a:p>
          <a:p>
            <a:pPr marL="285750" indent="-285750">
              <a:buFont typeface="Arial" panose="020B0604020202020204" pitchFamily="34" charset="0"/>
              <a:buChar char="•"/>
            </a:pPr>
            <a:r>
              <a:rPr lang="pl-PL" sz="2000" dirty="0" err="1">
                <a:solidFill>
                  <a:srgbClr val="0000FF"/>
                </a:solidFill>
              </a:rPr>
              <a:t>She</a:t>
            </a:r>
            <a:r>
              <a:rPr lang="pl-PL" sz="2000" dirty="0">
                <a:solidFill>
                  <a:srgbClr val="0000FF"/>
                </a:solidFill>
              </a:rPr>
              <a:t> </a:t>
            </a:r>
            <a:r>
              <a:rPr lang="pl-PL" sz="2000" dirty="0" err="1">
                <a:solidFill>
                  <a:srgbClr val="0000FF"/>
                </a:solidFill>
              </a:rPr>
              <a:t>burned</a:t>
            </a:r>
            <a:r>
              <a:rPr lang="pl-PL" sz="2000" dirty="0">
                <a:solidFill>
                  <a:srgbClr val="0000FF"/>
                </a:solidFill>
              </a:rPr>
              <a:t> </a:t>
            </a:r>
            <a:r>
              <a:rPr lang="pl-PL" sz="2000" dirty="0" err="1">
                <a:solidFill>
                  <a:srgbClr val="0000FF"/>
                </a:solidFill>
              </a:rPr>
              <a:t>more</a:t>
            </a:r>
            <a:r>
              <a:rPr lang="pl-PL" sz="2000" dirty="0">
                <a:solidFill>
                  <a:srgbClr val="0000FF"/>
                </a:solidFill>
              </a:rPr>
              <a:t> </a:t>
            </a:r>
            <a:r>
              <a:rPr lang="pl-PL" sz="2000" dirty="0" err="1">
                <a:solidFill>
                  <a:srgbClr val="0000FF"/>
                </a:solidFill>
              </a:rPr>
              <a:t>than</a:t>
            </a:r>
            <a:r>
              <a:rPr lang="pl-PL" sz="2000" dirty="0">
                <a:solidFill>
                  <a:srgbClr val="0000FF"/>
                </a:solidFill>
              </a:rPr>
              <a:t> 300 of </a:t>
            </a:r>
            <a:r>
              <a:rPr lang="pl-PL" sz="2000" dirty="0" err="1">
                <a:solidFill>
                  <a:srgbClr val="0000FF"/>
                </a:solidFill>
              </a:rPr>
              <a:t>them</a:t>
            </a:r>
            <a:r>
              <a:rPr lang="pl-PL" sz="2000" dirty="0">
                <a:solidFill>
                  <a:srgbClr val="0000FF"/>
                </a:solidFill>
              </a:rPr>
              <a:t> </a:t>
            </a:r>
            <a:r>
              <a:rPr lang="pl-PL" sz="2000" dirty="0" err="1">
                <a:solidFill>
                  <a:srgbClr val="0000FF"/>
                </a:solidFill>
              </a:rPr>
              <a:t>over</a:t>
            </a:r>
            <a:r>
              <a:rPr lang="pl-PL" sz="2000" dirty="0">
                <a:solidFill>
                  <a:srgbClr val="0000FF"/>
                </a:solidFill>
              </a:rPr>
              <a:t> a </a:t>
            </a:r>
            <a:r>
              <a:rPr lang="pl-PL" sz="2000" dirty="0" err="1">
                <a:solidFill>
                  <a:srgbClr val="0000FF"/>
                </a:solidFill>
              </a:rPr>
              <a:t>four-year</a:t>
            </a:r>
            <a:r>
              <a:rPr lang="pl-PL" sz="2000" dirty="0">
                <a:solidFill>
                  <a:srgbClr val="0000FF"/>
                </a:solidFill>
              </a:rPr>
              <a:t> period, </a:t>
            </a:r>
            <a:r>
              <a:rPr lang="pl-PL" sz="2000" dirty="0" err="1">
                <a:solidFill>
                  <a:srgbClr val="0000FF"/>
                </a:solidFill>
              </a:rPr>
              <a:t>thats</a:t>
            </a:r>
            <a:r>
              <a:rPr lang="pl-PL" sz="2000" dirty="0">
                <a:solidFill>
                  <a:srgbClr val="0000FF"/>
                </a:solidFill>
              </a:rPr>
              <a:t> </a:t>
            </a:r>
            <a:r>
              <a:rPr lang="pl-PL" sz="2000" dirty="0" err="1">
                <a:solidFill>
                  <a:srgbClr val="0000FF"/>
                </a:solidFill>
              </a:rPr>
              <a:t>why</a:t>
            </a:r>
            <a:r>
              <a:rPr lang="pl-PL" sz="2000" dirty="0">
                <a:solidFill>
                  <a:srgbClr val="0000FF"/>
                </a:solidFill>
              </a:rPr>
              <a:t> </a:t>
            </a:r>
            <a:r>
              <a:rPr lang="pl-PL" sz="2000" dirty="0" err="1">
                <a:solidFill>
                  <a:srgbClr val="0000FF"/>
                </a:solidFill>
              </a:rPr>
              <a:t>she</a:t>
            </a:r>
            <a:r>
              <a:rPr lang="pl-PL" sz="2000" dirty="0">
                <a:solidFill>
                  <a:srgbClr val="0000FF"/>
                </a:solidFill>
              </a:rPr>
              <a:t> </a:t>
            </a:r>
            <a:r>
              <a:rPr lang="pl-PL" sz="2000" dirty="0" err="1">
                <a:solidFill>
                  <a:srgbClr val="0000FF"/>
                </a:solidFill>
              </a:rPr>
              <a:t>is</a:t>
            </a:r>
            <a:r>
              <a:rPr lang="pl-PL" sz="2000" dirty="0">
                <a:solidFill>
                  <a:srgbClr val="0000FF"/>
                </a:solidFill>
              </a:rPr>
              <a:t> </a:t>
            </a:r>
            <a:r>
              <a:rPr lang="pl-PL" sz="2000" dirty="0" err="1">
                <a:solidFill>
                  <a:srgbClr val="0000FF"/>
                </a:solidFill>
              </a:rPr>
              <a:t>called</a:t>
            </a:r>
            <a:r>
              <a:rPr lang="pl-PL" sz="2000" dirty="0">
                <a:solidFill>
                  <a:srgbClr val="0000FF"/>
                </a:solidFill>
              </a:rPr>
              <a:t> „</a:t>
            </a:r>
            <a:r>
              <a:rPr lang="pl-PL" sz="2000" dirty="0" err="1">
                <a:solidFill>
                  <a:srgbClr val="0000FF"/>
                </a:solidFill>
              </a:rPr>
              <a:t>Bloody</a:t>
            </a:r>
            <a:r>
              <a:rPr lang="pl-PL" sz="2000" dirty="0">
                <a:solidFill>
                  <a:srgbClr val="0000FF"/>
                </a:solidFill>
              </a:rPr>
              <a:t> Mary”. </a:t>
            </a:r>
          </a:p>
          <a:p>
            <a:pPr marL="285750" indent="-285750">
              <a:buFont typeface="Arial" panose="020B0604020202020204" pitchFamily="34" charset="0"/>
              <a:buChar char="•"/>
            </a:pPr>
            <a:r>
              <a:rPr lang="pl-PL" sz="2000" dirty="0" err="1">
                <a:solidFill>
                  <a:srgbClr val="0000FF"/>
                </a:solidFill>
              </a:rPr>
              <a:t>She</a:t>
            </a:r>
            <a:r>
              <a:rPr lang="pl-PL" sz="2000" dirty="0">
                <a:solidFill>
                  <a:srgbClr val="0000FF"/>
                </a:solidFill>
              </a:rPr>
              <a:t> </a:t>
            </a:r>
            <a:r>
              <a:rPr lang="pl-PL" sz="2000" dirty="0" err="1">
                <a:solidFill>
                  <a:srgbClr val="0000FF"/>
                </a:solidFill>
              </a:rPr>
              <a:t>died</a:t>
            </a:r>
            <a:r>
              <a:rPr lang="pl-PL" sz="2000" dirty="0">
                <a:solidFill>
                  <a:srgbClr val="0000FF"/>
                </a:solidFill>
              </a:rPr>
              <a:t> </a:t>
            </a:r>
            <a:r>
              <a:rPr lang="pl-PL" sz="2000" dirty="0" err="1">
                <a:solidFill>
                  <a:srgbClr val="0000FF"/>
                </a:solidFill>
              </a:rPr>
              <a:t>childless</a:t>
            </a:r>
            <a:r>
              <a:rPr lang="pl-PL" sz="2000" dirty="0">
                <a:solidFill>
                  <a:srgbClr val="0000FF"/>
                </a:solidFill>
              </a:rPr>
              <a:t> in 1558 </a:t>
            </a:r>
            <a:r>
              <a:rPr lang="pl-PL" sz="2000" dirty="0" err="1">
                <a:solidFill>
                  <a:srgbClr val="0000FF"/>
                </a:solidFill>
              </a:rPr>
              <a:t>at</a:t>
            </a:r>
            <a:r>
              <a:rPr lang="pl-PL" sz="2000" dirty="0">
                <a:solidFill>
                  <a:srgbClr val="0000FF"/>
                </a:solidFill>
              </a:rPr>
              <a:t> the </a:t>
            </a:r>
            <a:r>
              <a:rPr lang="pl-PL" sz="2000" dirty="0" err="1">
                <a:solidFill>
                  <a:srgbClr val="0000FF"/>
                </a:solidFill>
              </a:rPr>
              <a:t>age</a:t>
            </a:r>
            <a:r>
              <a:rPr lang="pl-PL" sz="2000" dirty="0">
                <a:solidFill>
                  <a:srgbClr val="0000FF"/>
                </a:solidFill>
              </a:rPr>
              <a:t> of 42</a:t>
            </a:r>
          </a:p>
          <a:p>
            <a:pPr marL="285750" indent="-285750">
              <a:buFont typeface="Arial" panose="020B0604020202020204" pitchFamily="34" charset="0"/>
              <a:buChar char="•"/>
            </a:pPr>
            <a:r>
              <a:rPr lang="pl-PL" sz="2000" dirty="0">
                <a:solidFill>
                  <a:srgbClr val="0000FF"/>
                </a:solidFill>
              </a:rPr>
              <a:t>Her half-</a:t>
            </a:r>
            <a:r>
              <a:rPr lang="pl-PL" sz="2000" dirty="0" err="1">
                <a:solidFill>
                  <a:srgbClr val="0000FF"/>
                </a:solidFill>
              </a:rPr>
              <a:t>sister</a:t>
            </a:r>
            <a:r>
              <a:rPr lang="pl-PL" sz="2000" dirty="0">
                <a:solidFill>
                  <a:srgbClr val="0000FF"/>
                </a:solidFill>
              </a:rPr>
              <a:t> Elizabeth </a:t>
            </a:r>
            <a:r>
              <a:rPr lang="pl-PL" sz="2000" dirty="0" err="1">
                <a:solidFill>
                  <a:srgbClr val="0000FF"/>
                </a:solidFill>
              </a:rPr>
              <a:t>became</a:t>
            </a:r>
            <a:r>
              <a:rPr lang="pl-PL" sz="2000" dirty="0">
                <a:solidFill>
                  <a:srgbClr val="0000FF"/>
                </a:solidFill>
              </a:rPr>
              <a:t> the </a:t>
            </a:r>
            <a:r>
              <a:rPr lang="pl-PL" sz="2000" dirty="0" err="1">
                <a:solidFill>
                  <a:srgbClr val="0000FF"/>
                </a:solidFill>
              </a:rPr>
              <a:t>next</a:t>
            </a:r>
            <a:r>
              <a:rPr lang="pl-PL" sz="2000" dirty="0">
                <a:solidFill>
                  <a:srgbClr val="0000FF"/>
                </a:solidFill>
              </a:rPr>
              <a:t> </a:t>
            </a:r>
            <a:r>
              <a:rPr lang="pl-PL" sz="2000" dirty="0" err="1">
                <a:solidFill>
                  <a:srgbClr val="0000FF"/>
                </a:solidFill>
              </a:rPr>
              <a:t>queen</a:t>
            </a:r>
            <a:r>
              <a:rPr lang="pl-PL" sz="2000" dirty="0">
                <a:solidFill>
                  <a:srgbClr val="0000FF"/>
                </a:solidFill>
              </a:rPr>
              <a:t>.</a:t>
            </a:r>
          </a:p>
          <a:p>
            <a:pPr marL="285750" indent="-285750">
              <a:buFont typeface="Arial" panose="020B0604020202020204" pitchFamily="34" charset="0"/>
              <a:buChar char="•"/>
            </a:pPr>
            <a:endParaRPr lang="pl-PL" sz="2000" dirty="0">
              <a:solidFill>
                <a:srgbClr val="0000FF"/>
              </a:solidFill>
            </a:endParaRPr>
          </a:p>
          <a:p>
            <a:pPr marL="285750" indent="-285750">
              <a:buFont typeface="Arial" panose="020B0604020202020204" pitchFamily="34" charset="0"/>
              <a:buChar char="•"/>
            </a:pPr>
            <a:r>
              <a:rPr lang="pl-PL" sz="2000" dirty="0"/>
              <a:t>Królowa Maria I wyszła za mąż za dalekiego kuzyna, Filipa II króla Hiszpanii. </a:t>
            </a:r>
          </a:p>
          <a:p>
            <a:pPr marL="285750" indent="-285750">
              <a:buFont typeface="Arial" panose="020B0604020202020204" pitchFamily="34" charset="0"/>
              <a:buChar char="•"/>
            </a:pPr>
            <a:r>
              <a:rPr lang="pl-PL" sz="2000" dirty="0"/>
              <a:t>Próbowała przywrócić katolicyzm więc prześladowała protestantów. </a:t>
            </a:r>
          </a:p>
          <a:p>
            <a:pPr marL="285750" indent="-285750">
              <a:buFont typeface="Arial" panose="020B0604020202020204" pitchFamily="34" charset="0"/>
              <a:buChar char="•"/>
            </a:pPr>
            <a:r>
              <a:rPr lang="pl-PL" sz="2000" dirty="0"/>
              <a:t>Spaliła ponad 300 protestantów wciągu czterech lat panowania, dlatego nazywa się ją „Krwawą Mary”.</a:t>
            </a:r>
          </a:p>
          <a:p>
            <a:pPr marL="285750" indent="-285750">
              <a:buFont typeface="Arial" panose="020B0604020202020204" pitchFamily="34" charset="0"/>
              <a:buChar char="•"/>
            </a:pPr>
            <a:r>
              <a:rPr lang="pl-PL" sz="2000" dirty="0"/>
              <a:t>Zmarła bezdzietnie w 1558 roku w wieku 42 lat.</a:t>
            </a:r>
          </a:p>
          <a:p>
            <a:pPr marL="285750" indent="-285750">
              <a:buFont typeface="Arial" panose="020B0604020202020204" pitchFamily="34" charset="0"/>
              <a:buChar char="•"/>
            </a:pPr>
            <a:r>
              <a:rPr lang="pl-PL" sz="2000" dirty="0"/>
              <a:t>Następną królową została jej przyrodnia siostra, Elżbieta.</a:t>
            </a:r>
          </a:p>
        </p:txBody>
      </p:sp>
      <p:sp>
        <p:nvSpPr>
          <p:cNvPr id="2" name="Prostokąt 1">
            <a:extLst>
              <a:ext uri="{FF2B5EF4-FFF2-40B4-BE49-F238E27FC236}">
                <a16:creationId xmlns:a16="http://schemas.microsoft.com/office/drawing/2014/main" id="{ECEB71C8-1749-427E-B714-692859ECDCBF}"/>
              </a:ext>
            </a:extLst>
          </p:cNvPr>
          <p:cNvSpPr/>
          <p:nvPr/>
        </p:nvSpPr>
        <p:spPr>
          <a:xfrm>
            <a:off x="7696990" y="237050"/>
            <a:ext cx="1844864" cy="830997"/>
          </a:xfrm>
          <a:prstGeom prst="rect">
            <a:avLst/>
          </a:prstGeom>
        </p:spPr>
        <p:txBody>
          <a:bodyPr wrap="none">
            <a:spAutoFit/>
          </a:bodyPr>
          <a:lstStyle/>
          <a:p>
            <a:pPr algn="ctr"/>
            <a:r>
              <a:rPr lang="pl-PL" sz="4800" b="1" dirty="0"/>
              <a:t>Mary I</a:t>
            </a:r>
          </a:p>
        </p:txBody>
      </p:sp>
      <p:pic>
        <p:nvPicPr>
          <p:cNvPr id="3" name="Obraz 2">
            <a:extLst>
              <a:ext uri="{FF2B5EF4-FFF2-40B4-BE49-F238E27FC236}">
                <a16:creationId xmlns:a16="http://schemas.microsoft.com/office/drawing/2014/main" id="{B6E2B157-CBD5-4ABD-AB19-42E2937FC849}"/>
              </a:ext>
            </a:extLst>
          </p:cNvPr>
          <p:cNvPicPr>
            <a:picLocks noChangeAspect="1"/>
          </p:cNvPicPr>
          <p:nvPr/>
        </p:nvPicPr>
        <p:blipFill>
          <a:blip r:embed="rId2"/>
          <a:stretch>
            <a:fillRect/>
          </a:stretch>
        </p:blipFill>
        <p:spPr>
          <a:xfrm>
            <a:off x="318051" y="410818"/>
            <a:ext cx="5062331" cy="6289540"/>
          </a:xfrm>
          <a:prstGeom prst="rect">
            <a:avLst/>
          </a:prstGeom>
        </p:spPr>
      </p:pic>
    </p:spTree>
    <p:extLst>
      <p:ext uri="{BB962C8B-B14F-4D97-AF65-F5344CB8AC3E}">
        <p14:creationId xmlns:p14="http://schemas.microsoft.com/office/powerpoint/2010/main" val="669010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AFB088EA-DE72-4516-912E-E501E908C914}"/>
              </a:ext>
            </a:extLst>
          </p:cNvPr>
          <p:cNvPicPr>
            <a:picLocks noChangeAspect="1"/>
          </p:cNvPicPr>
          <p:nvPr/>
        </p:nvPicPr>
        <p:blipFill>
          <a:blip r:embed="rId2"/>
          <a:stretch>
            <a:fillRect/>
          </a:stretch>
        </p:blipFill>
        <p:spPr>
          <a:xfrm>
            <a:off x="455291" y="861173"/>
            <a:ext cx="3746494" cy="5510066"/>
          </a:xfrm>
          <a:prstGeom prst="rect">
            <a:avLst/>
          </a:prstGeom>
        </p:spPr>
      </p:pic>
      <p:sp>
        <p:nvSpPr>
          <p:cNvPr id="5" name="Prostokąt 4">
            <a:extLst>
              <a:ext uri="{FF2B5EF4-FFF2-40B4-BE49-F238E27FC236}">
                <a16:creationId xmlns:a16="http://schemas.microsoft.com/office/drawing/2014/main" id="{BD70408D-A783-47D7-954A-1265BC988624}"/>
              </a:ext>
            </a:extLst>
          </p:cNvPr>
          <p:cNvSpPr/>
          <p:nvPr/>
        </p:nvSpPr>
        <p:spPr>
          <a:xfrm>
            <a:off x="4473718" y="199886"/>
            <a:ext cx="3533640" cy="3416320"/>
          </a:xfrm>
          <a:prstGeom prst="rect">
            <a:avLst/>
          </a:prstGeom>
        </p:spPr>
        <p:txBody>
          <a:bodyPr wrap="square">
            <a:spAutoFit/>
          </a:bodyPr>
          <a:lstStyle/>
          <a:p>
            <a:r>
              <a:rPr lang="pl-PL" sz="4800" dirty="0"/>
              <a:t>Elizabeth I</a:t>
            </a:r>
          </a:p>
          <a:p>
            <a:r>
              <a:rPr lang="pl-PL" sz="2400" dirty="0" err="1"/>
              <a:t>Born</a:t>
            </a:r>
            <a:r>
              <a:rPr lang="pl-PL" sz="2400" dirty="0"/>
              <a:t> in 1533</a:t>
            </a:r>
          </a:p>
          <a:p>
            <a:r>
              <a:rPr lang="pl-PL" sz="2400" dirty="0" err="1"/>
              <a:t>Queen</a:t>
            </a:r>
            <a:r>
              <a:rPr lang="pl-PL" sz="2400" dirty="0"/>
              <a:t> 1558-1603</a:t>
            </a:r>
          </a:p>
          <a:p>
            <a:endParaRPr lang="pl-PL" sz="2400" dirty="0"/>
          </a:p>
          <a:p>
            <a:r>
              <a:rPr lang="pl-PL" sz="4800" dirty="0"/>
              <a:t>Elżbieta I</a:t>
            </a:r>
          </a:p>
          <a:p>
            <a:r>
              <a:rPr lang="pl-PL" sz="2400" dirty="0"/>
              <a:t>Urodzona w 1533</a:t>
            </a:r>
          </a:p>
          <a:p>
            <a:r>
              <a:rPr lang="pl-PL" sz="2400" dirty="0"/>
              <a:t>Królowa 1558 - 1603</a:t>
            </a:r>
          </a:p>
        </p:txBody>
      </p:sp>
      <p:pic>
        <p:nvPicPr>
          <p:cNvPr id="6" name="Obraz 5">
            <a:extLst>
              <a:ext uri="{FF2B5EF4-FFF2-40B4-BE49-F238E27FC236}">
                <a16:creationId xmlns:a16="http://schemas.microsoft.com/office/drawing/2014/main" id="{157A13D4-BE75-4BAC-A260-C982606048DD}"/>
              </a:ext>
            </a:extLst>
          </p:cNvPr>
          <p:cNvPicPr>
            <a:picLocks noChangeAspect="1"/>
          </p:cNvPicPr>
          <p:nvPr/>
        </p:nvPicPr>
        <p:blipFill>
          <a:blip r:embed="rId3"/>
          <a:stretch>
            <a:fillRect/>
          </a:stretch>
        </p:blipFill>
        <p:spPr>
          <a:xfrm>
            <a:off x="8279291" y="186082"/>
            <a:ext cx="3711001" cy="26607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Obraz 6">
            <a:extLst>
              <a:ext uri="{FF2B5EF4-FFF2-40B4-BE49-F238E27FC236}">
                <a16:creationId xmlns:a16="http://schemas.microsoft.com/office/drawing/2014/main" id="{3A65D219-C757-4CF9-9265-BA681161C672}"/>
              </a:ext>
            </a:extLst>
          </p:cNvPr>
          <p:cNvPicPr>
            <a:picLocks noChangeAspect="1"/>
          </p:cNvPicPr>
          <p:nvPr/>
        </p:nvPicPr>
        <p:blipFill>
          <a:blip r:embed="rId4"/>
          <a:stretch>
            <a:fillRect/>
          </a:stretch>
        </p:blipFill>
        <p:spPr>
          <a:xfrm>
            <a:off x="7446878" y="3102170"/>
            <a:ext cx="2968487" cy="3569748"/>
          </a:xfrm>
          <a:prstGeom prst="rect">
            <a:avLst/>
          </a:prstGeom>
        </p:spPr>
      </p:pic>
    </p:spTree>
    <p:extLst>
      <p:ext uri="{BB962C8B-B14F-4D97-AF65-F5344CB8AC3E}">
        <p14:creationId xmlns:p14="http://schemas.microsoft.com/office/powerpoint/2010/main" val="883455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C0214E30-2D6A-46A7-961C-BB8B9109EB6D}"/>
              </a:ext>
            </a:extLst>
          </p:cNvPr>
          <p:cNvSpPr/>
          <p:nvPr/>
        </p:nvSpPr>
        <p:spPr>
          <a:xfrm>
            <a:off x="5674469" y="224499"/>
            <a:ext cx="6096000" cy="6740307"/>
          </a:xfrm>
          <a:prstGeom prst="rect">
            <a:avLst/>
          </a:prstGeom>
        </p:spPr>
        <p:txBody>
          <a:bodyPr>
            <a:spAutoFit/>
          </a:bodyPr>
          <a:lstStyle/>
          <a:p>
            <a:pPr marL="285750" indent="-285750">
              <a:buFont typeface="Arial" panose="020B0604020202020204" pitchFamily="34" charset="0"/>
              <a:buChar char="•"/>
            </a:pPr>
            <a:r>
              <a:rPr lang="pl-PL" dirty="0" err="1">
                <a:solidFill>
                  <a:srgbClr val="0000FF"/>
                </a:solidFill>
              </a:rPr>
              <a:t>Undoubtedly</a:t>
            </a:r>
            <a:r>
              <a:rPr lang="pl-PL" dirty="0">
                <a:solidFill>
                  <a:srgbClr val="0000FF"/>
                </a:solidFill>
              </a:rPr>
              <a:t> one of </a:t>
            </a:r>
            <a:r>
              <a:rPr lang="pl-PL" dirty="0" err="1">
                <a:solidFill>
                  <a:srgbClr val="0000FF"/>
                </a:solidFill>
              </a:rPr>
              <a:t>England's</a:t>
            </a:r>
            <a:r>
              <a:rPr lang="pl-PL" dirty="0">
                <a:solidFill>
                  <a:srgbClr val="0000FF"/>
                </a:solidFill>
              </a:rPr>
              <a:t> </a:t>
            </a:r>
            <a:r>
              <a:rPr lang="pl-PL" dirty="0" err="1">
                <a:solidFill>
                  <a:srgbClr val="0000FF"/>
                </a:solidFill>
              </a:rPr>
              <a:t>greatest</a:t>
            </a:r>
            <a:r>
              <a:rPr lang="pl-PL" dirty="0">
                <a:solidFill>
                  <a:srgbClr val="0000FF"/>
                </a:solidFill>
              </a:rPr>
              <a:t> </a:t>
            </a:r>
            <a:r>
              <a:rPr lang="pl-PL" dirty="0" err="1">
                <a:solidFill>
                  <a:srgbClr val="0000FF"/>
                </a:solidFill>
              </a:rPr>
              <a:t>monarchs</a:t>
            </a:r>
            <a:r>
              <a:rPr lang="pl-PL" dirty="0">
                <a:solidFill>
                  <a:srgbClr val="0000FF"/>
                </a:solidFill>
              </a:rPr>
              <a:t> and the </a:t>
            </a:r>
            <a:r>
              <a:rPr lang="pl-PL" dirty="0" err="1">
                <a:solidFill>
                  <a:srgbClr val="0000FF"/>
                </a:solidFill>
              </a:rPr>
              <a:t>last</a:t>
            </a:r>
            <a:r>
              <a:rPr lang="pl-PL" dirty="0">
                <a:solidFill>
                  <a:srgbClr val="0000FF"/>
                </a:solidFill>
              </a:rPr>
              <a:t> of the </a:t>
            </a:r>
            <a:r>
              <a:rPr lang="pl-PL" dirty="0" err="1">
                <a:solidFill>
                  <a:srgbClr val="0000FF"/>
                </a:solidFill>
              </a:rPr>
              <a:t>Tudors</a:t>
            </a:r>
            <a:r>
              <a:rPr lang="pl-PL" dirty="0">
                <a:solidFill>
                  <a:srgbClr val="0000FF"/>
                </a:solidFill>
              </a:rPr>
              <a:t>, Elizabeth I was </a:t>
            </a:r>
            <a:r>
              <a:rPr lang="pl-PL" dirty="0" err="1">
                <a:solidFill>
                  <a:srgbClr val="0000FF"/>
                </a:solidFill>
              </a:rPr>
              <a:t>born</a:t>
            </a:r>
            <a:r>
              <a:rPr lang="pl-PL" dirty="0">
                <a:solidFill>
                  <a:srgbClr val="0000FF"/>
                </a:solidFill>
              </a:rPr>
              <a:t> </a:t>
            </a:r>
            <a:r>
              <a:rPr lang="pl-PL" dirty="0" err="1">
                <a:solidFill>
                  <a:srgbClr val="0000FF"/>
                </a:solidFill>
              </a:rPr>
              <a:t>at</a:t>
            </a:r>
            <a:r>
              <a:rPr lang="pl-PL" dirty="0">
                <a:solidFill>
                  <a:srgbClr val="0000FF"/>
                </a:solidFill>
              </a:rPr>
              <a:t> Greenwich </a:t>
            </a:r>
            <a:r>
              <a:rPr lang="pl-PL" dirty="0" err="1">
                <a:solidFill>
                  <a:srgbClr val="0000FF"/>
                </a:solidFill>
              </a:rPr>
              <a:t>Palace</a:t>
            </a:r>
            <a:r>
              <a:rPr lang="pl-PL" dirty="0">
                <a:solidFill>
                  <a:srgbClr val="0000FF"/>
                </a:solidFill>
              </a:rPr>
              <a:t> on 7th </a:t>
            </a:r>
            <a:r>
              <a:rPr lang="pl-PL" dirty="0" err="1">
                <a:solidFill>
                  <a:srgbClr val="0000FF"/>
                </a:solidFill>
              </a:rPr>
              <a:t>September</a:t>
            </a:r>
            <a:r>
              <a:rPr lang="pl-PL" dirty="0">
                <a:solidFill>
                  <a:srgbClr val="0000FF"/>
                </a:solidFill>
              </a:rPr>
              <a:t> 1533. </a:t>
            </a:r>
          </a:p>
          <a:p>
            <a:pPr marL="285750" indent="-285750">
              <a:buFont typeface="Arial" panose="020B0604020202020204" pitchFamily="34" charset="0"/>
              <a:buChar char="•"/>
            </a:pPr>
            <a:r>
              <a:rPr lang="pl-PL" dirty="0">
                <a:solidFill>
                  <a:srgbClr val="0000FF"/>
                </a:solidFill>
              </a:rPr>
              <a:t>The </a:t>
            </a:r>
            <a:r>
              <a:rPr lang="pl-PL" dirty="0" err="1">
                <a:solidFill>
                  <a:srgbClr val="0000FF"/>
                </a:solidFill>
              </a:rPr>
              <a:t>only</a:t>
            </a:r>
            <a:r>
              <a:rPr lang="pl-PL" dirty="0">
                <a:solidFill>
                  <a:srgbClr val="0000FF"/>
                </a:solidFill>
              </a:rPr>
              <a:t> </a:t>
            </a:r>
            <a:r>
              <a:rPr lang="pl-PL" dirty="0" err="1">
                <a:solidFill>
                  <a:srgbClr val="0000FF"/>
                </a:solidFill>
              </a:rPr>
              <a:t>surviving</a:t>
            </a:r>
            <a:r>
              <a:rPr lang="pl-PL" dirty="0">
                <a:solidFill>
                  <a:srgbClr val="0000FF"/>
                </a:solidFill>
              </a:rPr>
              <a:t> </a:t>
            </a:r>
            <a:r>
              <a:rPr lang="pl-PL" dirty="0" err="1">
                <a:solidFill>
                  <a:srgbClr val="0000FF"/>
                </a:solidFill>
              </a:rPr>
              <a:t>child</a:t>
            </a:r>
            <a:r>
              <a:rPr lang="pl-PL" dirty="0">
                <a:solidFill>
                  <a:srgbClr val="0000FF"/>
                </a:solidFill>
              </a:rPr>
              <a:t> of Henry VIII and </a:t>
            </a:r>
            <a:r>
              <a:rPr lang="pl-PL" dirty="0" err="1">
                <a:solidFill>
                  <a:srgbClr val="0000FF"/>
                </a:solidFill>
              </a:rPr>
              <a:t>his</a:t>
            </a:r>
            <a:r>
              <a:rPr lang="pl-PL" dirty="0">
                <a:solidFill>
                  <a:srgbClr val="0000FF"/>
                </a:solidFill>
              </a:rPr>
              <a:t> </a:t>
            </a:r>
            <a:r>
              <a:rPr lang="pl-PL" dirty="0" err="1">
                <a:solidFill>
                  <a:srgbClr val="0000FF"/>
                </a:solidFill>
              </a:rPr>
              <a:t>second</a:t>
            </a:r>
            <a:r>
              <a:rPr lang="pl-PL" dirty="0">
                <a:solidFill>
                  <a:srgbClr val="0000FF"/>
                </a:solidFill>
              </a:rPr>
              <a:t> </a:t>
            </a:r>
            <a:r>
              <a:rPr lang="pl-PL" dirty="0" err="1">
                <a:solidFill>
                  <a:srgbClr val="0000FF"/>
                </a:solidFill>
              </a:rPr>
              <a:t>wife</a:t>
            </a:r>
            <a:r>
              <a:rPr lang="pl-PL" dirty="0">
                <a:solidFill>
                  <a:srgbClr val="0000FF"/>
                </a:solidFill>
              </a:rPr>
              <a:t> </a:t>
            </a:r>
            <a:r>
              <a:rPr lang="pl-PL" dirty="0" err="1">
                <a:solidFill>
                  <a:srgbClr val="0000FF"/>
                </a:solidFill>
              </a:rPr>
              <a:t>Anne</a:t>
            </a:r>
            <a:r>
              <a:rPr lang="pl-PL" dirty="0">
                <a:solidFill>
                  <a:srgbClr val="0000FF"/>
                </a:solidFill>
              </a:rPr>
              <a:t> Boleyn. </a:t>
            </a:r>
          </a:p>
          <a:p>
            <a:pPr marL="285750" indent="-285750">
              <a:buFont typeface="Arial" panose="020B0604020202020204" pitchFamily="34" charset="0"/>
              <a:buChar char="•"/>
            </a:pPr>
            <a:r>
              <a:rPr lang="pl-PL" dirty="0">
                <a:solidFill>
                  <a:srgbClr val="0000FF"/>
                </a:solidFill>
              </a:rPr>
              <a:t>Her </a:t>
            </a:r>
            <a:r>
              <a:rPr lang="pl-PL" dirty="0" err="1">
                <a:solidFill>
                  <a:srgbClr val="0000FF"/>
                </a:solidFill>
              </a:rPr>
              <a:t>parents</a:t>
            </a:r>
            <a:r>
              <a:rPr lang="pl-PL" dirty="0">
                <a:solidFill>
                  <a:srgbClr val="0000FF"/>
                </a:solidFill>
              </a:rPr>
              <a:t> </a:t>
            </a:r>
            <a:r>
              <a:rPr lang="pl-PL" dirty="0" err="1">
                <a:solidFill>
                  <a:srgbClr val="0000FF"/>
                </a:solidFill>
              </a:rPr>
              <a:t>had</a:t>
            </a:r>
            <a:r>
              <a:rPr lang="pl-PL" dirty="0">
                <a:solidFill>
                  <a:srgbClr val="0000FF"/>
                </a:solidFill>
              </a:rPr>
              <a:t> </a:t>
            </a:r>
            <a:r>
              <a:rPr lang="pl-PL" dirty="0" err="1">
                <a:solidFill>
                  <a:srgbClr val="0000FF"/>
                </a:solidFill>
              </a:rPr>
              <a:t>hoped</a:t>
            </a:r>
            <a:r>
              <a:rPr lang="pl-PL" dirty="0">
                <a:solidFill>
                  <a:srgbClr val="0000FF"/>
                </a:solidFill>
              </a:rPr>
              <a:t> for a </a:t>
            </a:r>
            <a:r>
              <a:rPr lang="pl-PL" dirty="0" err="1">
                <a:solidFill>
                  <a:srgbClr val="0000FF"/>
                </a:solidFill>
              </a:rPr>
              <a:t>son</a:t>
            </a:r>
            <a:r>
              <a:rPr lang="pl-PL" dirty="0">
                <a:solidFill>
                  <a:srgbClr val="0000FF"/>
                </a:solidFill>
              </a:rPr>
              <a:t>. Elizabeth </a:t>
            </a:r>
            <a:r>
              <a:rPr lang="pl-PL" dirty="0" err="1">
                <a:solidFill>
                  <a:srgbClr val="0000FF"/>
                </a:solidFill>
              </a:rPr>
              <a:t>rarely</a:t>
            </a:r>
            <a:r>
              <a:rPr lang="pl-PL" dirty="0">
                <a:solidFill>
                  <a:srgbClr val="0000FF"/>
                </a:solidFill>
              </a:rPr>
              <a:t> </a:t>
            </a:r>
            <a:r>
              <a:rPr lang="pl-PL" dirty="0" err="1">
                <a:solidFill>
                  <a:srgbClr val="0000FF"/>
                </a:solidFill>
              </a:rPr>
              <a:t>saw</a:t>
            </a:r>
            <a:r>
              <a:rPr lang="pl-PL" dirty="0">
                <a:solidFill>
                  <a:srgbClr val="0000FF"/>
                </a:solidFill>
              </a:rPr>
              <a:t> </a:t>
            </a:r>
            <a:r>
              <a:rPr lang="pl-PL" dirty="0" err="1">
                <a:solidFill>
                  <a:srgbClr val="0000FF"/>
                </a:solidFill>
              </a:rPr>
              <a:t>her</a:t>
            </a:r>
            <a:r>
              <a:rPr lang="pl-PL" dirty="0">
                <a:solidFill>
                  <a:srgbClr val="0000FF"/>
                </a:solidFill>
              </a:rPr>
              <a:t> </a:t>
            </a:r>
            <a:r>
              <a:rPr lang="pl-PL" dirty="0" err="1">
                <a:solidFill>
                  <a:srgbClr val="0000FF"/>
                </a:solidFill>
              </a:rPr>
              <a:t>mother</a:t>
            </a:r>
            <a:r>
              <a:rPr lang="pl-PL" dirty="0">
                <a:solidFill>
                  <a:srgbClr val="0000FF"/>
                </a:solidFill>
              </a:rPr>
              <a:t> and </a:t>
            </a:r>
            <a:r>
              <a:rPr lang="pl-PL" dirty="0" err="1">
                <a:solidFill>
                  <a:srgbClr val="0000FF"/>
                </a:solidFill>
              </a:rPr>
              <a:t>before</a:t>
            </a:r>
            <a:r>
              <a:rPr lang="pl-PL" dirty="0">
                <a:solidFill>
                  <a:srgbClr val="0000FF"/>
                </a:solidFill>
              </a:rPr>
              <a:t> </a:t>
            </a:r>
            <a:r>
              <a:rPr lang="pl-PL" dirty="0" err="1">
                <a:solidFill>
                  <a:srgbClr val="0000FF"/>
                </a:solidFill>
              </a:rPr>
              <a:t>she</a:t>
            </a:r>
            <a:r>
              <a:rPr lang="pl-PL" dirty="0">
                <a:solidFill>
                  <a:srgbClr val="0000FF"/>
                </a:solidFill>
              </a:rPr>
              <a:t> was </a:t>
            </a:r>
            <a:r>
              <a:rPr lang="pl-PL" dirty="0" err="1">
                <a:solidFill>
                  <a:srgbClr val="0000FF"/>
                </a:solidFill>
              </a:rPr>
              <a:t>three</a:t>
            </a:r>
            <a:r>
              <a:rPr lang="pl-PL" dirty="0">
                <a:solidFill>
                  <a:srgbClr val="0000FF"/>
                </a:solidFill>
              </a:rPr>
              <a:t>, </a:t>
            </a:r>
            <a:r>
              <a:rPr lang="pl-PL" dirty="0" err="1">
                <a:solidFill>
                  <a:srgbClr val="0000FF"/>
                </a:solidFill>
              </a:rPr>
              <a:t>Anne</a:t>
            </a:r>
            <a:r>
              <a:rPr lang="pl-PL" dirty="0">
                <a:solidFill>
                  <a:srgbClr val="0000FF"/>
                </a:solidFill>
              </a:rPr>
              <a:t> Boleyn was </a:t>
            </a:r>
            <a:r>
              <a:rPr lang="pl-PL" dirty="0" err="1">
                <a:solidFill>
                  <a:srgbClr val="0000FF"/>
                </a:solidFill>
              </a:rPr>
              <a:t>executed</a:t>
            </a:r>
            <a:r>
              <a:rPr lang="pl-PL" dirty="0">
                <a:solidFill>
                  <a:srgbClr val="0000FF"/>
                </a:solidFill>
              </a:rPr>
              <a:t>. </a:t>
            </a:r>
          </a:p>
          <a:p>
            <a:pPr marL="285750" indent="-285750">
              <a:buFont typeface="Arial" panose="020B0604020202020204" pitchFamily="34" charset="0"/>
              <a:buChar char="•"/>
            </a:pPr>
            <a:r>
              <a:rPr lang="pl-PL" dirty="0">
                <a:solidFill>
                  <a:srgbClr val="0000FF"/>
                </a:solidFill>
              </a:rPr>
              <a:t>Elizabeth was </a:t>
            </a:r>
            <a:r>
              <a:rPr lang="pl-PL" dirty="0" err="1">
                <a:solidFill>
                  <a:srgbClr val="0000FF"/>
                </a:solidFill>
              </a:rPr>
              <a:t>then</a:t>
            </a:r>
            <a:r>
              <a:rPr lang="pl-PL" dirty="0">
                <a:solidFill>
                  <a:srgbClr val="0000FF"/>
                </a:solidFill>
              </a:rPr>
              <a:t> </a:t>
            </a:r>
            <a:r>
              <a:rPr lang="pl-PL" dirty="0" err="1">
                <a:solidFill>
                  <a:srgbClr val="0000FF"/>
                </a:solidFill>
              </a:rPr>
              <a:t>declared</a:t>
            </a:r>
            <a:r>
              <a:rPr lang="pl-PL" dirty="0">
                <a:solidFill>
                  <a:srgbClr val="0000FF"/>
                </a:solidFill>
              </a:rPr>
              <a:t> </a:t>
            </a:r>
            <a:r>
              <a:rPr lang="pl-PL" dirty="0" err="1">
                <a:solidFill>
                  <a:srgbClr val="0000FF"/>
                </a:solidFill>
              </a:rPr>
              <a:t>illegitimate</a:t>
            </a:r>
            <a:r>
              <a:rPr lang="pl-PL" dirty="0">
                <a:solidFill>
                  <a:srgbClr val="0000FF"/>
                </a:solidFill>
              </a:rPr>
              <a:t> - as </a:t>
            </a:r>
            <a:r>
              <a:rPr lang="pl-PL" dirty="0" err="1">
                <a:solidFill>
                  <a:srgbClr val="0000FF"/>
                </a:solidFill>
              </a:rPr>
              <a:t>her</a:t>
            </a:r>
            <a:r>
              <a:rPr lang="pl-PL" dirty="0">
                <a:solidFill>
                  <a:srgbClr val="0000FF"/>
                </a:solidFill>
              </a:rPr>
              <a:t> half-</a:t>
            </a:r>
            <a:r>
              <a:rPr lang="pl-PL" dirty="0" err="1">
                <a:solidFill>
                  <a:srgbClr val="0000FF"/>
                </a:solidFill>
              </a:rPr>
              <a:t>sister</a:t>
            </a:r>
            <a:r>
              <a:rPr lang="pl-PL" dirty="0">
                <a:solidFill>
                  <a:srgbClr val="0000FF"/>
                </a:solidFill>
              </a:rPr>
              <a:t>, Mary, </a:t>
            </a:r>
            <a:r>
              <a:rPr lang="pl-PL" dirty="0" err="1">
                <a:solidFill>
                  <a:srgbClr val="0000FF"/>
                </a:solidFill>
              </a:rPr>
              <a:t>had</a:t>
            </a:r>
            <a:r>
              <a:rPr lang="pl-PL" dirty="0">
                <a:solidFill>
                  <a:srgbClr val="0000FF"/>
                </a:solidFill>
              </a:rPr>
              <a:t> </a:t>
            </a:r>
            <a:r>
              <a:rPr lang="pl-PL" dirty="0" err="1">
                <a:solidFill>
                  <a:srgbClr val="0000FF"/>
                </a:solidFill>
              </a:rPr>
              <a:t>been</a:t>
            </a:r>
            <a:r>
              <a:rPr lang="pl-PL" dirty="0">
                <a:solidFill>
                  <a:srgbClr val="0000FF"/>
                </a:solidFill>
              </a:rPr>
              <a:t> </a:t>
            </a:r>
            <a:r>
              <a:rPr lang="pl-PL" dirty="0" err="1">
                <a:solidFill>
                  <a:srgbClr val="0000FF"/>
                </a:solidFill>
              </a:rPr>
              <a:t>before</a:t>
            </a:r>
            <a:r>
              <a:rPr lang="pl-PL" dirty="0">
                <a:solidFill>
                  <a:srgbClr val="0000FF"/>
                </a:solidFill>
              </a:rPr>
              <a:t> </a:t>
            </a:r>
            <a:r>
              <a:rPr lang="pl-PL" dirty="0" err="1">
                <a:solidFill>
                  <a:srgbClr val="0000FF"/>
                </a:solidFill>
              </a:rPr>
              <a:t>her</a:t>
            </a:r>
            <a:r>
              <a:rPr lang="pl-PL" dirty="0">
                <a:solidFill>
                  <a:srgbClr val="0000FF"/>
                </a:solidFill>
              </a:rPr>
              <a:t> on the </a:t>
            </a:r>
            <a:r>
              <a:rPr lang="pl-PL" dirty="0" err="1">
                <a:solidFill>
                  <a:srgbClr val="0000FF"/>
                </a:solidFill>
              </a:rPr>
              <a:t>day</a:t>
            </a:r>
            <a:r>
              <a:rPr lang="pl-PL" dirty="0">
                <a:solidFill>
                  <a:srgbClr val="0000FF"/>
                </a:solidFill>
              </a:rPr>
              <a:t> of </a:t>
            </a:r>
            <a:r>
              <a:rPr lang="pl-PL" dirty="0" err="1">
                <a:solidFill>
                  <a:srgbClr val="0000FF"/>
                </a:solidFill>
              </a:rPr>
              <a:t>her</a:t>
            </a:r>
            <a:r>
              <a:rPr lang="pl-PL" dirty="0">
                <a:solidFill>
                  <a:srgbClr val="0000FF"/>
                </a:solidFill>
              </a:rPr>
              <a:t> </a:t>
            </a:r>
            <a:r>
              <a:rPr lang="pl-PL" dirty="0" err="1">
                <a:solidFill>
                  <a:srgbClr val="0000FF"/>
                </a:solidFill>
              </a:rPr>
              <a:t>parents</a:t>
            </a:r>
            <a:r>
              <a:rPr lang="pl-PL" dirty="0">
                <a:solidFill>
                  <a:srgbClr val="0000FF"/>
                </a:solidFill>
              </a:rPr>
              <a:t> </a:t>
            </a:r>
            <a:r>
              <a:rPr lang="pl-PL" dirty="0" err="1">
                <a:solidFill>
                  <a:srgbClr val="0000FF"/>
                </a:solidFill>
              </a:rPr>
              <a:t>divorce</a:t>
            </a:r>
            <a:r>
              <a:rPr lang="pl-PL" dirty="0">
                <a:solidFill>
                  <a:srgbClr val="0000FF"/>
                </a:solidFill>
              </a:rPr>
              <a:t> </a:t>
            </a:r>
          </a:p>
          <a:p>
            <a:pPr marL="285750" indent="-285750">
              <a:buFont typeface="Arial" panose="020B0604020202020204" pitchFamily="34" charset="0"/>
              <a:buChar char="•"/>
            </a:pPr>
            <a:r>
              <a:rPr lang="pl-PL" dirty="0" err="1">
                <a:solidFill>
                  <a:srgbClr val="0000FF"/>
                </a:solidFill>
              </a:rPr>
              <a:t>Despite</a:t>
            </a:r>
            <a:r>
              <a:rPr lang="pl-PL" dirty="0">
                <a:solidFill>
                  <a:srgbClr val="0000FF"/>
                </a:solidFill>
              </a:rPr>
              <a:t> </a:t>
            </a:r>
            <a:r>
              <a:rPr lang="pl-PL" dirty="0" err="1">
                <a:solidFill>
                  <a:srgbClr val="0000FF"/>
                </a:solidFill>
              </a:rPr>
              <a:t>this</a:t>
            </a:r>
            <a:r>
              <a:rPr lang="pl-PL" dirty="0">
                <a:solidFill>
                  <a:srgbClr val="0000FF"/>
                </a:solidFill>
              </a:rPr>
              <a:t>, Elizabeth was </a:t>
            </a:r>
            <a:r>
              <a:rPr lang="pl-PL" dirty="0" err="1">
                <a:solidFill>
                  <a:srgbClr val="0000FF"/>
                </a:solidFill>
              </a:rPr>
              <a:t>well</a:t>
            </a:r>
            <a:r>
              <a:rPr lang="pl-PL" dirty="0">
                <a:solidFill>
                  <a:srgbClr val="0000FF"/>
                </a:solidFill>
              </a:rPr>
              <a:t> </a:t>
            </a:r>
            <a:r>
              <a:rPr lang="pl-PL" dirty="0" err="1">
                <a:solidFill>
                  <a:srgbClr val="0000FF"/>
                </a:solidFill>
              </a:rPr>
              <a:t>educated</a:t>
            </a:r>
            <a:r>
              <a:rPr lang="pl-PL" dirty="0">
                <a:solidFill>
                  <a:srgbClr val="0000FF"/>
                </a:solidFill>
              </a:rPr>
              <a:t>, </a:t>
            </a:r>
            <a:r>
              <a:rPr lang="pl-PL" dirty="0" err="1">
                <a:solidFill>
                  <a:srgbClr val="0000FF"/>
                </a:solidFill>
              </a:rPr>
              <a:t>she</a:t>
            </a:r>
            <a:r>
              <a:rPr lang="pl-PL" dirty="0">
                <a:solidFill>
                  <a:srgbClr val="0000FF"/>
                </a:solidFill>
              </a:rPr>
              <a:t> </a:t>
            </a:r>
            <a:r>
              <a:rPr lang="pl-PL" dirty="0" err="1">
                <a:solidFill>
                  <a:srgbClr val="0000FF"/>
                </a:solidFill>
              </a:rPr>
              <a:t>knew</a:t>
            </a:r>
            <a:r>
              <a:rPr lang="pl-PL" dirty="0">
                <a:solidFill>
                  <a:srgbClr val="0000FF"/>
                </a:solidFill>
              </a:rPr>
              <a:t> </a:t>
            </a:r>
            <a:r>
              <a:rPr lang="pl-PL" dirty="0" err="1">
                <a:solidFill>
                  <a:srgbClr val="0000FF"/>
                </a:solidFill>
              </a:rPr>
              <a:t>Latin</a:t>
            </a:r>
            <a:r>
              <a:rPr lang="pl-PL" dirty="0">
                <a:solidFill>
                  <a:srgbClr val="0000FF"/>
                </a:solidFill>
              </a:rPr>
              <a:t>, Greek, French, and </a:t>
            </a:r>
            <a:r>
              <a:rPr lang="pl-PL" dirty="0" err="1">
                <a:solidFill>
                  <a:srgbClr val="0000FF"/>
                </a:solidFill>
              </a:rPr>
              <a:t>Italian</a:t>
            </a:r>
            <a:r>
              <a:rPr lang="pl-PL" dirty="0">
                <a:solidFill>
                  <a:srgbClr val="0000FF"/>
                </a:solidFill>
              </a:rPr>
              <a:t>. </a:t>
            </a:r>
          </a:p>
          <a:p>
            <a:pPr marL="285750" indent="-285750">
              <a:buFont typeface="Arial" panose="020B0604020202020204" pitchFamily="34" charset="0"/>
              <a:buChar char="•"/>
            </a:pPr>
            <a:r>
              <a:rPr lang="pl-PL" dirty="0" err="1"/>
              <a:t>Bezwątpienia</a:t>
            </a:r>
            <a:r>
              <a:rPr lang="pl-PL" dirty="0"/>
              <a:t> jedna z największych monarchiń i ostatnia z Tudorów. Elżbieta I urodziła się 7 września 1533 </a:t>
            </a:r>
            <a:r>
              <a:rPr lang="pl-PL" dirty="0" err="1"/>
              <a:t>wPałacu</a:t>
            </a:r>
            <a:r>
              <a:rPr lang="pl-PL" dirty="0"/>
              <a:t> Greenwich. </a:t>
            </a:r>
          </a:p>
          <a:p>
            <a:pPr marL="285750" indent="-285750">
              <a:buFont typeface="Arial" panose="020B0604020202020204" pitchFamily="34" charset="0"/>
              <a:buChar char="•"/>
            </a:pPr>
            <a:r>
              <a:rPr lang="pl-PL" dirty="0"/>
              <a:t>Jedyne ocalałe dziecko Henryka VIII i jego drugiej żony </a:t>
            </a:r>
            <a:r>
              <a:rPr lang="pl-PL" dirty="0" err="1"/>
              <a:t>Anne</a:t>
            </a:r>
            <a:r>
              <a:rPr lang="pl-PL" dirty="0"/>
              <a:t> </a:t>
            </a:r>
            <a:r>
              <a:rPr lang="pl-PL" dirty="0" err="1"/>
              <a:t>Boylen</a:t>
            </a:r>
            <a:r>
              <a:rPr lang="pl-PL" dirty="0"/>
              <a:t>. </a:t>
            </a:r>
          </a:p>
          <a:p>
            <a:pPr marL="285750" indent="-285750">
              <a:buFont typeface="Arial" panose="020B0604020202020204" pitchFamily="34" charset="0"/>
              <a:buChar char="•"/>
            </a:pPr>
            <a:r>
              <a:rPr lang="pl-PL" dirty="0"/>
              <a:t>Jej rodzice mieli nadzieję na syna. Elżbieta rzadko widywała swoją matkę, a nim skończyła 3 lata, Ann </a:t>
            </a:r>
            <a:r>
              <a:rPr lang="pl-PL" dirty="0" err="1"/>
              <a:t>Boylen</a:t>
            </a:r>
            <a:r>
              <a:rPr lang="pl-PL" dirty="0"/>
              <a:t> została stracona. </a:t>
            </a:r>
          </a:p>
          <a:p>
            <a:pPr marL="285750" indent="-285750">
              <a:buFont typeface="Arial" panose="020B0604020202020204" pitchFamily="34" charset="0"/>
              <a:buChar char="•"/>
            </a:pPr>
            <a:r>
              <a:rPr lang="pl-PL" dirty="0"/>
              <a:t>Wtedy też </a:t>
            </a:r>
            <a:r>
              <a:rPr lang="pl-PL" dirty="0" err="1"/>
              <a:t>Elzbieta</a:t>
            </a:r>
            <a:r>
              <a:rPr lang="pl-PL" dirty="0"/>
              <a:t> została uznana za nieślubną – podobnie jak jej przyrodnia siostra Maria przed nią.</a:t>
            </a:r>
          </a:p>
          <a:p>
            <a:pPr marL="285750" indent="-285750">
              <a:buFont typeface="Arial" panose="020B0604020202020204" pitchFamily="34" charset="0"/>
              <a:buChar char="•"/>
            </a:pPr>
            <a:r>
              <a:rPr lang="pl-PL" dirty="0"/>
              <a:t>Pomimo tego Elżbieta była dobrze wykształcona, znała łacinę, grekę, francuski i włoski.</a:t>
            </a:r>
          </a:p>
        </p:txBody>
      </p:sp>
      <p:pic>
        <p:nvPicPr>
          <p:cNvPr id="2" name="Obraz 1">
            <a:extLst>
              <a:ext uri="{FF2B5EF4-FFF2-40B4-BE49-F238E27FC236}">
                <a16:creationId xmlns:a16="http://schemas.microsoft.com/office/drawing/2014/main" id="{458D9353-E74A-42B6-8B02-07C30A0BFBA0}"/>
              </a:ext>
            </a:extLst>
          </p:cNvPr>
          <p:cNvPicPr>
            <a:picLocks noChangeAspect="1"/>
          </p:cNvPicPr>
          <p:nvPr/>
        </p:nvPicPr>
        <p:blipFill>
          <a:blip r:embed="rId2"/>
          <a:stretch>
            <a:fillRect/>
          </a:stretch>
        </p:blipFill>
        <p:spPr>
          <a:xfrm>
            <a:off x="421531" y="449786"/>
            <a:ext cx="4972104" cy="6057031"/>
          </a:xfrm>
          <a:prstGeom prst="rect">
            <a:avLst/>
          </a:prstGeom>
        </p:spPr>
      </p:pic>
    </p:spTree>
    <p:extLst>
      <p:ext uri="{BB962C8B-B14F-4D97-AF65-F5344CB8AC3E}">
        <p14:creationId xmlns:p14="http://schemas.microsoft.com/office/powerpoint/2010/main" val="389780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a:extLst>
              <a:ext uri="{FF2B5EF4-FFF2-40B4-BE49-F238E27FC236}">
                <a16:creationId xmlns:a16="http://schemas.microsoft.com/office/drawing/2014/main" id="{F4B4AD6A-8116-4F26-B9F6-9A2A473506CD}"/>
              </a:ext>
            </a:extLst>
          </p:cNvPr>
          <p:cNvSpPr/>
          <p:nvPr/>
        </p:nvSpPr>
        <p:spPr>
          <a:xfrm>
            <a:off x="6096000" y="1419283"/>
            <a:ext cx="6096000" cy="5324535"/>
          </a:xfrm>
          <a:prstGeom prst="rect">
            <a:avLst/>
          </a:prstGeom>
        </p:spPr>
        <p:txBody>
          <a:bodyPr>
            <a:spAutoFit/>
          </a:bodyPr>
          <a:lstStyle/>
          <a:p>
            <a:pPr marL="285750" indent="-285750">
              <a:buFont typeface="Arial" panose="020B0604020202020204" pitchFamily="34" charset="0"/>
              <a:buChar char="•"/>
            </a:pPr>
            <a:r>
              <a:rPr lang="pl-PL" sz="2000" dirty="0" err="1">
                <a:solidFill>
                  <a:srgbClr val="0000FF"/>
                </a:solidFill>
              </a:rPr>
              <a:t>After</a:t>
            </a:r>
            <a:r>
              <a:rPr lang="pl-PL" sz="2000" dirty="0">
                <a:solidFill>
                  <a:srgbClr val="0000FF"/>
                </a:solidFill>
              </a:rPr>
              <a:t> </a:t>
            </a:r>
            <a:r>
              <a:rPr lang="pl-PL" sz="2000" dirty="0" err="1">
                <a:solidFill>
                  <a:srgbClr val="0000FF"/>
                </a:solidFill>
              </a:rPr>
              <a:t>Queen</a:t>
            </a:r>
            <a:r>
              <a:rPr lang="pl-PL" sz="2000" dirty="0">
                <a:solidFill>
                  <a:srgbClr val="0000FF"/>
                </a:solidFill>
              </a:rPr>
              <a:t> </a:t>
            </a:r>
            <a:r>
              <a:rPr lang="pl-PL" sz="2000" dirty="0" err="1">
                <a:solidFill>
                  <a:srgbClr val="0000FF"/>
                </a:solidFill>
              </a:rPr>
              <a:t>Mary’s</a:t>
            </a:r>
            <a:r>
              <a:rPr lang="pl-PL" sz="2000" dirty="0">
                <a:solidFill>
                  <a:srgbClr val="0000FF"/>
                </a:solidFill>
              </a:rPr>
              <a:t> </a:t>
            </a:r>
            <a:r>
              <a:rPr lang="pl-PL" sz="2000" dirty="0" err="1">
                <a:solidFill>
                  <a:srgbClr val="0000FF"/>
                </a:solidFill>
              </a:rPr>
              <a:t>death</a:t>
            </a:r>
            <a:r>
              <a:rPr lang="pl-PL" sz="2000" dirty="0">
                <a:solidFill>
                  <a:srgbClr val="0000FF"/>
                </a:solidFill>
              </a:rPr>
              <a:t> in 1558, Elizabeth </a:t>
            </a:r>
            <a:r>
              <a:rPr lang="pl-PL" sz="2000" dirty="0" err="1">
                <a:solidFill>
                  <a:srgbClr val="0000FF"/>
                </a:solidFill>
              </a:rPr>
              <a:t>peacefully</a:t>
            </a:r>
            <a:r>
              <a:rPr lang="pl-PL" sz="2000" dirty="0">
                <a:solidFill>
                  <a:srgbClr val="0000FF"/>
                </a:solidFill>
              </a:rPr>
              <a:t> </a:t>
            </a:r>
            <a:r>
              <a:rPr lang="pl-PL" sz="2000" dirty="0" err="1">
                <a:solidFill>
                  <a:srgbClr val="0000FF"/>
                </a:solidFill>
              </a:rPr>
              <a:t>inherited</a:t>
            </a:r>
            <a:r>
              <a:rPr lang="pl-PL" sz="2000" dirty="0">
                <a:solidFill>
                  <a:srgbClr val="0000FF"/>
                </a:solidFill>
              </a:rPr>
              <a:t> the </a:t>
            </a:r>
            <a:r>
              <a:rPr lang="pl-PL" sz="2000" dirty="0" err="1">
                <a:solidFill>
                  <a:srgbClr val="0000FF"/>
                </a:solidFill>
              </a:rPr>
              <a:t>throne</a:t>
            </a:r>
            <a:r>
              <a:rPr lang="pl-PL" sz="2000" dirty="0">
                <a:solidFill>
                  <a:srgbClr val="0000FF"/>
                </a:solidFill>
              </a:rPr>
              <a:t> </a:t>
            </a:r>
            <a:r>
              <a:rPr lang="pl-PL" sz="2000" dirty="0" err="1">
                <a:solidFill>
                  <a:srgbClr val="0000FF"/>
                </a:solidFill>
              </a:rPr>
              <a:t>at</a:t>
            </a:r>
            <a:r>
              <a:rPr lang="pl-PL" sz="2000" dirty="0">
                <a:solidFill>
                  <a:srgbClr val="0000FF"/>
                </a:solidFill>
              </a:rPr>
              <a:t> the </a:t>
            </a:r>
            <a:r>
              <a:rPr lang="pl-PL" sz="2000" dirty="0" err="1">
                <a:solidFill>
                  <a:srgbClr val="0000FF"/>
                </a:solidFill>
              </a:rPr>
              <a:t>age</a:t>
            </a:r>
            <a:r>
              <a:rPr lang="pl-PL" sz="2000" dirty="0">
                <a:solidFill>
                  <a:srgbClr val="0000FF"/>
                </a:solidFill>
              </a:rPr>
              <a:t> of 25. </a:t>
            </a:r>
          </a:p>
          <a:p>
            <a:pPr marL="285750" indent="-285750">
              <a:buFont typeface="Arial" panose="020B0604020202020204" pitchFamily="34" charset="0"/>
              <a:buChar char="•"/>
            </a:pPr>
            <a:r>
              <a:rPr lang="pl-PL" sz="2000" dirty="0" err="1">
                <a:solidFill>
                  <a:srgbClr val="0000FF"/>
                </a:solidFill>
              </a:rPr>
              <a:t>She</a:t>
            </a:r>
            <a:r>
              <a:rPr lang="pl-PL" sz="2000" dirty="0">
                <a:solidFill>
                  <a:srgbClr val="0000FF"/>
                </a:solidFill>
              </a:rPr>
              <a:t> </a:t>
            </a:r>
            <a:r>
              <a:rPr lang="pl-PL" sz="2000" dirty="0" err="1">
                <a:solidFill>
                  <a:srgbClr val="0000FF"/>
                </a:solidFill>
              </a:rPr>
              <a:t>began</a:t>
            </a:r>
            <a:r>
              <a:rPr lang="pl-PL" sz="2000" dirty="0">
                <a:solidFill>
                  <a:srgbClr val="0000FF"/>
                </a:solidFill>
              </a:rPr>
              <a:t> </a:t>
            </a:r>
            <a:r>
              <a:rPr lang="pl-PL" sz="2000" dirty="0" err="1">
                <a:solidFill>
                  <a:srgbClr val="0000FF"/>
                </a:solidFill>
              </a:rPr>
              <a:t>her</a:t>
            </a:r>
            <a:r>
              <a:rPr lang="pl-PL" sz="2000" dirty="0">
                <a:solidFill>
                  <a:srgbClr val="0000FF"/>
                </a:solidFill>
              </a:rPr>
              <a:t> </a:t>
            </a:r>
            <a:r>
              <a:rPr lang="pl-PL" sz="2000" dirty="0" err="1">
                <a:solidFill>
                  <a:srgbClr val="0000FF"/>
                </a:solidFill>
              </a:rPr>
              <a:t>reign</a:t>
            </a:r>
            <a:r>
              <a:rPr lang="pl-PL" sz="2000" dirty="0">
                <a:solidFill>
                  <a:srgbClr val="0000FF"/>
                </a:solidFill>
              </a:rPr>
              <a:t> with a </a:t>
            </a:r>
            <a:r>
              <a:rPr lang="pl-PL" sz="2000" dirty="0" err="1">
                <a:solidFill>
                  <a:srgbClr val="0000FF"/>
                </a:solidFill>
              </a:rPr>
              <a:t>hope</a:t>
            </a:r>
            <a:r>
              <a:rPr lang="pl-PL" sz="2000" dirty="0">
                <a:solidFill>
                  <a:srgbClr val="0000FF"/>
                </a:solidFill>
              </a:rPr>
              <a:t> of </a:t>
            </a:r>
            <a:r>
              <a:rPr lang="pl-PL" sz="2000" dirty="0" err="1">
                <a:solidFill>
                  <a:srgbClr val="0000FF"/>
                </a:solidFill>
              </a:rPr>
              <a:t>national</a:t>
            </a:r>
            <a:r>
              <a:rPr lang="pl-PL" sz="2000" dirty="0">
                <a:solidFill>
                  <a:srgbClr val="0000FF"/>
                </a:solidFill>
              </a:rPr>
              <a:t> unity.</a:t>
            </a:r>
          </a:p>
          <a:p>
            <a:pPr marL="285750" indent="-285750">
              <a:buFont typeface="Arial" panose="020B0604020202020204" pitchFamily="34" charset="0"/>
              <a:buChar char="•"/>
            </a:pPr>
            <a:r>
              <a:rPr lang="pl-PL" sz="2000" dirty="0">
                <a:solidFill>
                  <a:srgbClr val="0000FF"/>
                </a:solidFill>
              </a:rPr>
              <a:t>Elizabeth </a:t>
            </a:r>
            <a:r>
              <a:rPr lang="pl-PL" sz="2000" dirty="0" err="1">
                <a:solidFill>
                  <a:srgbClr val="0000FF"/>
                </a:solidFill>
              </a:rPr>
              <a:t>decided</a:t>
            </a:r>
            <a:r>
              <a:rPr lang="pl-PL" sz="2000" dirty="0">
                <a:solidFill>
                  <a:srgbClr val="0000FF"/>
                </a:solidFill>
              </a:rPr>
              <a:t> to </a:t>
            </a:r>
            <a:r>
              <a:rPr lang="pl-PL" sz="2000" dirty="0" err="1">
                <a:solidFill>
                  <a:srgbClr val="0000FF"/>
                </a:solidFill>
              </a:rPr>
              <a:t>follow</a:t>
            </a:r>
            <a:r>
              <a:rPr lang="pl-PL" sz="2000" dirty="0">
                <a:solidFill>
                  <a:srgbClr val="0000FF"/>
                </a:solidFill>
              </a:rPr>
              <a:t> a </a:t>
            </a:r>
            <a:r>
              <a:rPr lang="pl-PL" sz="2000" dirty="0" err="1">
                <a:solidFill>
                  <a:srgbClr val="0000FF"/>
                </a:solidFill>
              </a:rPr>
              <a:t>path</a:t>
            </a:r>
            <a:r>
              <a:rPr lang="pl-PL" sz="2000" dirty="0">
                <a:solidFill>
                  <a:srgbClr val="0000FF"/>
                </a:solidFill>
              </a:rPr>
              <a:t> of reform in the </a:t>
            </a:r>
            <a:r>
              <a:rPr lang="pl-PL" sz="2000" dirty="0" err="1">
                <a:solidFill>
                  <a:srgbClr val="0000FF"/>
                </a:solidFill>
              </a:rPr>
              <a:t>church</a:t>
            </a:r>
            <a:r>
              <a:rPr lang="pl-PL" sz="2000" dirty="0">
                <a:solidFill>
                  <a:srgbClr val="0000FF"/>
                </a:solidFill>
              </a:rPr>
              <a:t>, </a:t>
            </a:r>
            <a:r>
              <a:rPr lang="pl-PL" sz="2000" dirty="0" err="1">
                <a:solidFill>
                  <a:srgbClr val="0000FF"/>
                </a:solidFill>
              </a:rPr>
              <a:t>declaring</a:t>
            </a:r>
            <a:r>
              <a:rPr lang="pl-PL" sz="2000" dirty="0">
                <a:solidFill>
                  <a:srgbClr val="0000FF"/>
                </a:solidFill>
              </a:rPr>
              <a:t> </a:t>
            </a:r>
            <a:r>
              <a:rPr lang="pl-PL" sz="2000" dirty="0" err="1">
                <a:solidFill>
                  <a:srgbClr val="0000FF"/>
                </a:solidFill>
              </a:rPr>
              <a:t>that</a:t>
            </a:r>
            <a:r>
              <a:rPr lang="pl-PL" sz="2000" dirty="0">
                <a:solidFill>
                  <a:srgbClr val="0000FF"/>
                </a:solidFill>
              </a:rPr>
              <a:t> </a:t>
            </a:r>
            <a:r>
              <a:rPr lang="pl-PL" sz="2000" dirty="0" err="1">
                <a:solidFill>
                  <a:srgbClr val="0000FF"/>
                </a:solidFill>
              </a:rPr>
              <a:t>she</a:t>
            </a:r>
            <a:r>
              <a:rPr lang="pl-PL" sz="2000" dirty="0">
                <a:solidFill>
                  <a:srgbClr val="0000FF"/>
                </a:solidFill>
              </a:rPr>
              <a:t> </a:t>
            </a:r>
            <a:r>
              <a:rPr lang="pl-PL" sz="2000" dirty="0" err="1">
                <a:solidFill>
                  <a:srgbClr val="0000FF"/>
                </a:solidFill>
              </a:rPr>
              <a:t>would</a:t>
            </a:r>
            <a:r>
              <a:rPr lang="pl-PL" sz="2000" dirty="0">
                <a:solidFill>
                  <a:srgbClr val="0000FF"/>
                </a:solidFill>
              </a:rPr>
              <a:t> </a:t>
            </a:r>
            <a:r>
              <a:rPr lang="pl-PL" sz="2000" dirty="0" err="1">
                <a:solidFill>
                  <a:srgbClr val="0000FF"/>
                </a:solidFill>
              </a:rPr>
              <a:t>tolerate</a:t>
            </a:r>
            <a:r>
              <a:rPr lang="pl-PL" sz="2000" dirty="0">
                <a:solidFill>
                  <a:srgbClr val="0000FF"/>
                </a:solidFill>
              </a:rPr>
              <a:t> </a:t>
            </a:r>
            <a:r>
              <a:rPr lang="pl-PL" sz="2000" dirty="0" err="1">
                <a:solidFill>
                  <a:srgbClr val="0000FF"/>
                </a:solidFill>
              </a:rPr>
              <a:t>all</a:t>
            </a:r>
            <a:r>
              <a:rPr lang="pl-PL" sz="2000" dirty="0">
                <a:solidFill>
                  <a:srgbClr val="0000FF"/>
                </a:solidFill>
              </a:rPr>
              <a:t> </a:t>
            </a:r>
            <a:r>
              <a:rPr lang="pl-PL" sz="2000" dirty="0" err="1">
                <a:solidFill>
                  <a:srgbClr val="0000FF"/>
                </a:solidFill>
              </a:rPr>
              <a:t>religions</a:t>
            </a:r>
            <a:r>
              <a:rPr lang="pl-PL" sz="2000" dirty="0">
                <a:solidFill>
                  <a:srgbClr val="0000FF"/>
                </a:solidFill>
              </a:rPr>
              <a:t>. </a:t>
            </a:r>
          </a:p>
          <a:p>
            <a:pPr marL="285750" indent="-285750">
              <a:buFont typeface="Arial" panose="020B0604020202020204" pitchFamily="34" charset="0"/>
              <a:buChar char="•"/>
            </a:pPr>
            <a:r>
              <a:rPr lang="pl-PL" sz="2000" dirty="0">
                <a:solidFill>
                  <a:srgbClr val="0000FF"/>
                </a:solidFill>
              </a:rPr>
              <a:t>Her </a:t>
            </a:r>
            <a:r>
              <a:rPr lang="pl-PL" sz="2000" dirty="0" err="1">
                <a:solidFill>
                  <a:srgbClr val="0000FF"/>
                </a:solidFill>
              </a:rPr>
              <a:t>primary</a:t>
            </a:r>
            <a:r>
              <a:rPr lang="pl-PL" sz="2000" dirty="0">
                <a:solidFill>
                  <a:srgbClr val="0000FF"/>
                </a:solidFill>
              </a:rPr>
              <a:t> target was </a:t>
            </a:r>
            <a:r>
              <a:rPr lang="pl-PL" sz="2000" dirty="0" err="1">
                <a:solidFill>
                  <a:srgbClr val="0000FF"/>
                </a:solidFill>
              </a:rPr>
              <a:t>always</a:t>
            </a:r>
            <a:r>
              <a:rPr lang="pl-PL" sz="2000" dirty="0">
                <a:solidFill>
                  <a:srgbClr val="0000FF"/>
                </a:solidFill>
              </a:rPr>
              <a:t> public order. </a:t>
            </a:r>
            <a:r>
              <a:rPr lang="pl-PL" sz="2000" dirty="0" err="1">
                <a:solidFill>
                  <a:srgbClr val="0000FF"/>
                </a:solidFill>
              </a:rPr>
              <a:t>Instability</a:t>
            </a:r>
            <a:r>
              <a:rPr lang="pl-PL" sz="2000" dirty="0">
                <a:solidFill>
                  <a:srgbClr val="0000FF"/>
                </a:solidFill>
              </a:rPr>
              <a:t> in </a:t>
            </a:r>
            <a:r>
              <a:rPr lang="pl-PL" sz="2000" dirty="0" err="1">
                <a:solidFill>
                  <a:srgbClr val="0000FF"/>
                </a:solidFill>
              </a:rPr>
              <a:t>religious</a:t>
            </a:r>
            <a:r>
              <a:rPr lang="pl-PL" sz="2000" dirty="0">
                <a:solidFill>
                  <a:srgbClr val="0000FF"/>
                </a:solidFill>
              </a:rPr>
              <a:t> </a:t>
            </a:r>
            <a:r>
              <a:rPr lang="pl-PL" sz="2000" dirty="0" err="1">
                <a:solidFill>
                  <a:srgbClr val="0000FF"/>
                </a:solidFill>
              </a:rPr>
              <a:t>matters</a:t>
            </a:r>
            <a:r>
              <a:rPr lang="pl-PL" sz="2000" dirty="0">
                <a:solidFill>
                  <a:srgbClr val="0000FF"/>
                </a:solidFill>
              </a:rPr>
              <a:t> </a:t>
            </a:r>
            <a:r>
              <a:rPr lang="pl-PL" sz="2000" dirty="0" err="1">
                <a:solidFill>
                  <a:srgbClr val="0000FF"/>
                </a:solidFill>
              </a:rPr>
              <a:t>could</a:t>
            </a:r>
            <a:r>
              <a:rPr lang="pl-PL" sz="2000" dirty="0">
                <a:solidFill>
                  <a:srgbClr val="0000FF"/>
                </a:solidFill>
              </a:rPr>
              <a:t> </a:t>
            </a:r>
            <a:r>
              <a:rPr lang="pl-PL" sz="2000" dirty="0" err="1">
                <a:solidFill>
                  <a:srgbClr val="0000FF"/>
                </a:solidFill>
              </a:rPr>
              <a:t>destroy</a:t>
            </a:r>
            <a:r>
              <a:rPr lang="pl-PL" sz="2000" dirty="0">
                <a:solidFill>
                  <a:srgbClr val="0000FF"/>
                </a:solidFill>
              </a:rPr>
              <a:t> the </a:t>
            </a:r>
            <a:r>
              <a:rPr lang="pl-PL" sz="2000" dirty="0" err="1">
                <a:solidFill>
                  <a:srgbClr val="0000FF"/>
                </a:solidFill>
              </a:rPr>
              <a:t>political</a:t>
            </a:r>
            <a:r>
              <a:rPr lang="pl-PL" sz="2000" dirty="0">
                <a:solidFill>
                  <a:srgbClr val="0000FF"/>
                </a:solidFill>
              </a:rPr>
              <a:t> order.</a:t>
            </a:r>
          </a:p>
          <a:p>
            <a:pPr marL="285750" indent="-285750">
              <a:buFont typeface="Arial" panose="020B0604020202020204" pitchFamily="34" charset="0"/>
              <a:buChar char="•"/>
            </a:pPr>
            <a:endParaRPr lang="pl-PL" sz="2000" dirty="0">
              <a:solidFill>
                <a:srgbClr val="0000FF"/>
              </a:solidFill>
            </a:endParaRPr>
          </a:p>
          <a:p>
            <a:pPr marL="285750" indent="-285750">
              <a:buFont typeface="Arial" panose="020B0604020202020204" pitchFamily="34" charset="0"/>
              <a:buChar char="•"/>
            </a:pPr>
            <a:r>
              <a:rPr lang="pl-PL" sz="2000" dirty="0"/>
              <a:t>Po śmierci królowej Marii w 1558 roku, Elżbieta pokojowo odziedziczyła tron w wieku 25 lat. </a:t>
            </a:r>
          </a:p>
          <a:p>
            <a:pPr marL="285750" indent="-285750">
              <a:buFont typeface="Arial" panose="020B0604020202020204" pitchFamily="34" charset="0"/>
              <a:buChar char="•"/>
            </a:pPr>
            <a:r>
              <a:rPr lang="pl-PL" sz="2000" dirty="0"/>
              <a:t>Rozpoczęła swoje panowanie z nadzieją na pojednanie narodowe. </a:t>
            </a:r>
          </a:p>
          <a:p>
            <a:pPr marL="285750" indent="-285750">
              <a:buFont typeface="Arial" panose="020B0604020202020204" pitchFamily="34" charset="0"/>
              <a:buChar char="•"/>
            </a:pPr>
            <a:r>
              <a:rPr lang="pl-PL" sz="2000" dirty="0"/>
              <a:t>Zdecydowała się pójść ścieżką reform w kościele, deklarując, że będzie tolerować wszystkie wyznania.</a:t>
            </a:r>
          </a:p>
          <a:p>
            <a:pPr marL="285750" indent="-285750">
              <a:buFont typeface="Arial" panose="020B0604020202020204" pitchFamily="34" charset="0"/>
              <a:buChar char="•"/>
            </a:pPr>
            <a:r>
              <a:rPr lang="pl-PL" sz="2000" dirty="0"/>
              <a:t>Jej głównym celem był zawsze porządek publiczny. Niestabilność w sprawach religijnych mogła zniszczyć porządek polityczny.</a:t>
            </a:r>
          </a:p>
        </p:txBody>
      </p:sp>
      <p:sp>
        <p:nvSpPr>
          <p:cNvPr id="2" name="pole tekstowe 1">
            <a:extLst>
              <a:ext uri="{FF2B5EF4-FFF2-40B4-BE49-F238E27FC236}">
                <a16:creationId xmlns:a16="http://schemas.microsoft.com/office/drawing/2014/main" id="{01AE7372-870D-413A-8D4D-186320B33049}"/>
              </a:ext>
            </a:extLst>
          </p:cNvPr>
          <p:cNvSpPr txBox="1"/>
          <p:nvPr/>
        </p:nvSpPr>
        <p:spPr>
          <a:xfrm>
            <a:off x="6573637" y="450574"/>
            <a:ext cx="4094922" cy="830997"/>
          </a:xfrm>
          <a:prstGeom prst="rect">
            <a:avLst/>
          </a:prstGeom>
          <a:noFill/>
        </p:spPr>
        <p:txBody>
          <a:bodyPr wrap="square" rtlCol="0">
            <a:spAutoFit/>
          </a:bodyPr>
          <a:lstStyle/>
          <a:p>
            <a:pPr algn="ctr"/>
            <a:r>
              <a:rPr lang="pl-PL" sz="4800" dirty="0"/>
              <a:t>Elizabeth I</a:t>
            </a:r>
          </a:p>
        </p:txBody>
      </p:sp>
      <p:pic>
        <p:nvPicPr>
          <p:cNvPr id="8" name="Obraz 7" descr="Obraz zawierający wewnątrz&#10;&#10;Opis wygenerowany automatycznie">
            <a:extLst>
              <a:ext uri="{FF2B5EF4-FFF2-40B4-BE49-F238E27FC236}">
                <a16:creationId xmlns:a16="http://schemas.microsoft.com/office/drawing/2014/main" id="{4C7E8646-A3E5-4AFE-B997-33EAA8DBD70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74643" y="357809"/>
            <a:ext cx="4743722" cy="6140236"/>
          </a:xfrm>
          <a:prstGeom prst="rect">
            <a:avLst/>
          </a:prstGeom>
        </p:spPr>
      </p:pic>
    </p:spTree>
    <p:extLst>
      <p:ext uri="{BB962C8B-B14F-4D97-AF65-F5344CB8AC3E}">
        <p14:creationId xmlns:p14="http://schemas.microsoft.com/office/powerpoint/2010/main" val="1996780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220E91FE-8C43-49FD-A0C1-2DF1C7C5BC98}"/>
              </a:ext>
            </a:extLst>
          </p:cNvPr>
          <p:cNvSpPr/>
          <p:nvPr/>
        </p:nvSpPr>
        <p:spPr>
          <a:xfrm>
            <a:off x="439573" y="577310"/>
            <a:ext cx="3575836" cy="6247864"/>
          </a:xfrm>
          <a:prstGeom prst="rect">
            <a:avLst/>
          </a:prstGeom>
        </p:spPr>
        <p:txBody>
          <a:bodyPr wrap="square">
            <a:spAutoFit/>
          </a:bodyPr>
          <a:lstStyle/>
          <a:p>
            <a:pPr marL="342900" indent="-342900" algn="just">
              <a:buFont typeface="Arial" panose="020B0604020202020204" pitchFamily="34" charset="0"/>
              <a:buChar char="•"/>
            </a:pPr>
            <a:r>
              <a:rPr lang="en-US" sz="2000" dirty="0"/>
              <a:t>The House of Tudor took England's throne through victory over Richard III, the last Plantagenet king, at the Battle of Bosworth in 1485.</a:t>
            </a:r>
            <a:endParaRPr lang="pl-PL" sz="2000" dirty="0"/>
          </a:p>
          <a:p>
            <a:pPr marL="342900" indent="-342900" algn="just">
              <a:buFont typeface="Arial" panose="020B0604020202020204" pitchFamily="34" charset="0"/>
              <a:buChar char="•"/>
            </a:pPr>
            <a:r>
              <a:rPr lang="en-US" sz="2000" dirty="0"/>
              <a:t>The first of Tudors -  the Lancastrian Henry VII</a:t>
            </a:r>
            <a:r>
              <a:rPr lang="pl-PL" sz="2000" dirty="0"/>
              <a:t>, </a:t>
            </a:r>
            <a:r>
              <a:rPr lang="pl-PL" sz="2000" dirty="0" err="1"/>
              <a:t>who</a:t>
            </a:r>
            <a:r>
              <a:rPr lang="en-US" sz="2000" dirty="0"/>
              <a:t> start</a:t>
            </a:r>
            <a:r>
              <a:rPr lang="pl-PL" sz="2000" dirty="0" err="1"/>
              <a:t>ed</a:t>
            </a:r>
            <a:r>
              <a:rPr lang="en-US" sz="2000" dirty="0"/>
              <a:t> his dynasty, brought an end to the civil strife of the Wars of the Roses and through his marriage to the </a:t>
            </a:r>
            <a:r>
              <a:rPr lang="en-US" sz="2000" dirty="0" err="1"/>
              <a:t>Ellizabeth</a:t>
            </a:r>
            <a:r>
              <a:rPr lang="en-US" sz="2000" dirty="0"/>
              <a:t> of York – Yorkist princess</a:t>
            </a:r>
            <a:r>
              <a:rPr lang="pl-PL" sz="2000" dirty="0"/>
              <a:t>, </a:t>
            </a:r>
            <a:r>
              <a:rPr lang="en-US" sz="2000" dirty="0"/>
              <a:t>securely established the Tudors on England's throne.</a:t>
            </a:r>
            <a:endParaRPr lang="pl-PL" sz="2000" dirty="0"/>
          </a:p>
          <a:p>
            <a:pPr marL="342900" indent="-342900" algn="just">
              <a:buFont typeface="Arial" panose="020B0604020202020204" pitchFamily="34" charset="0"/>
              <a:buChar char="•"/>
            </a:pPr>
            <a:r>
              <a:rPr lang="pl-PL" sz="2000" dirty="0"/>
              <a:t>By the </a:t>
            </a:r>
            <a:r>
              <a:rPr lang="pl-PL" sz="2000" dirty="0" err="1"/>
              <a:t>way</a:t>
            </a:r>
            <a:r>
              <a:rPr lang="pl-PL" sz="2000" dirty="0"/>
              <a:t> </a:t>
            </a:r>
            <a:r>
              <a:rPr lang="pl-PL" sz="2000" dirty="0" err="1"/>
              <a:t>Elisabeth</a:t>
            </a:r>
            <a:r>
              <a:rPr lang="pl-PL" sz="2000" dirty="0"/>
              <a:t> York</a:t>
            </a:r>
            <a:r>
              <a:rPr lang="en-US" sz="2000" dirty="0"/>
              <a:t> was the only que</a:t>
            </a:r>
            <a:r>
              <a:rPr lang="pl-PL" sz="2000" dirty="0"/>
              <a:t>e</a:t>
            </a:r>
            <a:r>
              <a:rPr lang="en-US" sz="2000" dirty="0"/>
              <a:t>n who was </a:t>
            </a:r>
            <a:r>
              <a:rPr lang="pl-PL" sz="2000" dirty="0"/>
              <a:t>a </a:t>
            </a:r>
            <a:r>
              <a:rPr lang="en-US" sz="2000" dirty="0"/>
              <a:t>daughter, </a:t>
            </a:r>
            <a:r>
              <a:rPr lang="pl-PL" sz="2000" dirty="0"/>
              <a:t>a </a:t>
            </a:r>
            <a:r>
              <a:rPr lang="en-US" sz="2000" dirty="0"/>
              <a:t>sister, </a:t>
            </a:r>
            <a:r>
              <a:rPr lang="pl-PL" sz="2000" dirty="0"/>
              <a:t>a </a:t>
            </a:r>
            <a:r>
              <a:rPr lang="en-US" sz="2000" dirty="0"/>
              <a:t>niece, </a:t>
            </a:r>
            <a:r>
              <a:rPr lang="pl-PL" sz="2000" dirty="0"/>
              <a:t>a </a:t>
            </a:r>
            <a:r>
              <a:rPr lang="en-US" sz="2000" dirty="0"/>
              <a:t>wife and </a:t>
            </a:r>
            <a:r>
              <a:rPr lang="pl-PL" sz="2000" dirty="0"/>
              <a:t>a </a:t>
            </a:r>
            <a:r>
              <a:rPr lang="en-US" sz="2000" dirty="0"/>
              <a:t>mother of</a:t>
            </a:r>
            <a:r>
              <a:rPr lang="pl-PL" sz="2000" dirty="0"/>
              <a:t> the</a:t>
            </a:r>
            <a:r>
              <a:rPr lang="en-US" sz="2000" dirty="0"/>
              <a:t> king of England</a:t>
            </a:r>
            <a:r>
              <a:rPr lang="pl-PL" sz="2000" dirty="0"/>
              <a:t>.</a:t>
            </a:r>
          </a:p>
        </p:txBody>
      </p:sp>
      <p:pic>
        <p:nvPicPr>
          <p:cNvPr id="3" name="Obraz 2">
            <a:extLst>
              <a:ext uri="{FF2B5EF4-FFF2-40B4-BE49-F238E27FC236}">
                <a16:creationId xmlns:a16="http://schemas.microsoft.com/office/drawing/2014/main" id="{4B91BBEF-D0F5-48D5-BBAF-CD3F33DA017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147930" y="159026"/>
            <a:ext cx="7604497" cy="6599583"/>
          </a:xfrm>
          <a:prstGeom prst="rect">
            <a:avLst/>
          </a:prstGeom>
        </p:spPr>
      </p:pic>
    </p:spTree>
    <p:extLst>
      <p:ext uri="{BB962C8B-B14F-4D97-AF65-F5344CB8AC3E}">
        <p14:creationId xmlns:p14="http://schemas.microsoft.com/office/powerpoint/2010/main" val="620834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627EC893-4001-4031-97F0-8F3865BFF44F}"/>
              </a:ext>
            </a:extLst>
          </p:cNvPr>
          <p:cNvSpPr txBox="1"/>
          <p:nvPr/>
        </p:nvSpPr>
        <p:spPr>
          <a:xfrm>
            <a:off x="4965430" y="629268"/>
            <a:ext cx="6586491" cy="128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a:latin typeface="+mj-lt"/>
                <a:ea typeface="+mj-ea"/>
                <a:cs typeface="+mj-cs"/>
              </a:rPr>
              <a:t>Elizabeth I</a:t>
            </a:r>
          </a:p>
        </p:txBody>
      </p:sp>
      <p:pic>
        <p:nvPicPr>
          <p:cNvPr id="6" name="Obraz 5" descr="Obraz zawierający wewnątrz, odzież&#10;&#10;Opis wygenerowany automatycznie">
            <a:extLst>
              <a:ext uri="{FF2B5EF4-FFF2-40B4-BE49-F238E27FC236}">
                <a16:creationId xmlns:a16="http://schemas.microsoft.com/office/drawing/2014/main" id="{1F0A4246-E9AD-4D56-AEAA-D3923CBA42C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792" r="8276"/>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AA652"/>
            </a:solidFill>
          </a:ln>
        </p:spPr>
        <p:style>
          <a:lnRef idx="1">
            <a:schemeClr val="accent1"/>
          </a:lnRef>
          <a:fillRef idx="0">
            <a:schemeClr val="accent1"/>
          </a:fillRef>
          <a:effectRef idx="0">
            <a:schemeClr val="accent1"/>
          </a:effectRef>
          <a:fontRef idx="minor">
            <a:schemeClr val="tx1"/>
          </a:fontRef>
        </p:style>
      </p:cxnSp>
      <p:sp>
        <p:nvSpPr>
          <p:cNvPr id="5" name="pole tekstowe 4">
            <a:extLst>
              <a:ext uri="{FF2B5EF4-FFF2-40B4-BE49-F238E27FC236}">
                <a16:creationId xmlns:a16="http://schemas.microsoft.com/office/drawing/2014/main" id="{743A6F4F-170C-41CD-93B6-A96D961DF8AB}"/>
              </a:ext>
            </a:extLst>
          </p:cNvPr>
          <p:cNvSpPr txBox="1"/>
          <p:nvPr/>
        </p:nvSpPr>
        <p:spPr>
          <a:xfrm>
            <a:off x="4965431" y="2438400"/>
            <a:ext cx="6586489" cy="4151085"/>
          </a:xfrm>
          <a:prstGeom prst="rect">
            <a:avLst/>
          </a:prstGeom>
        </p:spPr>
        <p:txBody>
          <a:bodyPr vert="horz" lIns="91440" tIns="45720" rIns="91440" bIns="45720" rtlCol="0">
            <a:normAutofit lnSpcReduction="10000"/>
          </a:bodyPr>
          <a:lstStyle/>
          <a:p>
            <a:pPr marL="342900" indent="-228600">
              <a:lnSpc>
                <a:spcPct val="90000"/>
              </a:lnSpc>
              <a:spcAft>
                <a:spcPts val="600"/>
              </a:spcAft>
              <a:buFont typeface="Arial" panose="020B0604020202020204" pitchFamily="34" charset="0"/>
              <a:buChar char="•"/>
            </a:pPr>
            <a:r>
              <a:rPr lang="en-US" sz="2000" dirty="0"/>
              <a:t>She never married although it was advisable politically. She decided to live a single life.</a:t>
            </a:r>
          </a:p>
          <a:p>
            <a:pPr marL="342900" indent="-228600">
              <a:lnSpc>
                <a:spcPct val="90000"/>
              </a:lnSpc>
              <a:spcAft>
                <a:spcPts val="600"/>
              </a:spcAft>
              <a:buFont typeface="Arial" panose="020B0604020202020204" pitchFamily="34" charset="0"/>
              <a:buChar char="•"/>
            </a:pPr>
            <a:r>
              <a:rPr lang="en-US" sz="2000" dirty="0"/>
              <a:t>In 1587 she </a:t>
            </a:r>
            <a:r>
              <a:rPr lang="en-US" sz="2000" dirty="0" err="1"/>
              <a:t>authorised</a:t>
            </a:r>
            <a:r>
              <a:rPr lang="en-US" sz="2000" dirty="0"/>
              <a:t> the execution of her Catholic cousin</a:t>
            </a:r>
            <a:r>
              <a:rPr lang="pl-PL" sz="2000" dirty="0"/>
              <a:t>, </a:t>
            </a:r>
            <a:r>
              <a:rPr lang="en-US" sz="2000" dirty="0"/>
              <a:t>Mary, Queen of Scots</a:t>
            </a:r>
          </a:p>
          <a:p>
            <a:pPr marL="342900" indent="-228600">
              <a:lnSpc>
                <a:spcPct val="90000"/>
              </a:lnSpc>
              <a:spcAft>
                <a:spcPts val="600"/>
              </a:spcAft>
              <a:buFont typeface="Arial" panose="020B0604020202020204" pitchFamily="34" charset="0"/>
              <a:buChar char="•"/>
            </a:pPr>
            <a:r>
              <a:rPr lang="en-US" sz="2000" dirty="0"/>
              <a:t>In 1588 she gave a famous rousing speech to the troops at </a:t>
            </a:r>
            <a:r>
              <a:rPr lang="en-US" sz="2000" dirty="0" err="1"/>
              <a:t>Tilbury</a:t>
            </a:r>
            <a:r>
              <a:rPr lang="en-US" sz="2000" dirty="0"/>
              <a:t> on the approach of the Spanish Armada invasion </a:t>
            </a:r>
            <a:r>
              <a:rPr lang="en-US" sz="2000" dirty="0" err="1"/>
              <a:t>fleeet</a:t>
            </a:r>
            <a:r>
              <a:rPr lang="en-US" sz="2000" dirty="0"/>
              <a:t>. It began „I know I have the body of a weak and feeble woman, tut I have the heart and stomach of a king and  of a king of England too”.</a:t>
            </a:r>
          </a:p>
          <a:p>
            <a:pPr marL="342900" indent="-228600">
              <a:lnSpc>
                <a:spcPct val="90000"/>
              </a:lnSpc>
              <a:spcAft>
                <a:spcPts val="600"/>
              </a:spcAft>
              <a:buFont typeface="Arial" panose="020B0604020202020204" pitchFamily="34" charset="0"/>
              <a:buChar char="•"/>
            </a:pPr>
            <a:r>
              <a:rPr lang="en-US" sz="2000" dirty="0"/>
              <a:t>She was a beauty in her youth and tried to fight any signs of ageing. Wore elaborate wigs and used make up to cover scars. She had really bad teeth because she liked sugar, but she had over three thousand magnificent frock, many embroidered with gold thread and encrusted with jewels.</a:t>
            </a:r>
          </a:p>
          <a:p>
            <a:pPr marL="342900"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p:txBody>
      </p:sp>
    </p:spTree>
    <p:extLst>
      <p:ext uri="{BB962C8B-B14F-4D97-AF65-F5344CB8AC3E}">
        <p14:creationId xmlns:p14="http://schemas.microsoft.com/office/powerpoint/2010/main" val="3944304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ACFCA34D-507B-4442-B197-E0BD2A9BDBB2}"/>
              </a:ext>
            </a:extLst>
          </p:cNvPr>
          <p:cNvSpPr/>
          <p:nvPr/>
        </p:nvSpPr>
        <p:spPr>
          <a:xfrm>
            <a:off x="1174817" y="377187"/>
            <a:ext cx="3064514" cy="769441"/>
          </a:xfrm>
          <a:prstGeom prst="rect">
            <a:avLst/>
          </a:prstGeom>
        </p:spPr>
        <p:txBody>
          <a:bodyPr wrap="square">
            <a:spAutoFit/>
          </a:bodyPr>
          <a:lstStyle/>
          <a:p>
            <a:pPr algn="ctr"/>
            <a:r>
              <a:rPr lang="pl-PL" sz="4400" dirty="0"/>
              <a:t>Elizabeth I</a:t>
            </a:r>
          </a:p>
        </p:txBody>
      </p:sp>
      <p:pic>
        <p:nvPicPr>
          <p:cNvPr id="6" name="Obraz 5" descr="Obraz zawierający wewnątrz, stół, siedzi, osoba&#10;&#10;Opis wygenerowany automatycznie">
            <a:extLst>
              <a:ext uri="{FF2B5EF4-FFF2-40B4-BE49-F238E27FC236}">
                <a16:creationId xmlns:a16="http://schemas.microsoft.com/office/drawing/2014/main" id="{572A6C6C-F7E2-4B70-9A38-B4652DD6435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8649" y="1146628"/>
            <a:ext cx="5026149" cy="5442857"/>
          </a:xfrm>
          <a:prstGeom prst="rect">
            <a:avLst/>
          </a:prstGeom>
        </p:spPr>
      </p:pic>
      <p:sp>
        <p:nvSpPr>
          <p:cNvPr id="15" name="pole tekstowe 14">
            <a:extLst>
              <a:ext uri="{FF2B5EF4-FFF2-40B4-BE49-F238E27FC236}">
                <a16:creationId xmlns:a16="http://schemas.microsoft.com/office/drawing/2014/main" id="{6E94A43E-4B53-4900-87D1-4719FB332138}"/>
              </a:ext>
            </a:extLst>
          </p:cNvPr>
          <p:cNvSpPr txBox="1"/>
          <p:nvPr/>
        </p:nvSpPr>
        <p:spPr>
          <a:xfrm>
            <a:off x="6096000" y="1146628"/>
            <a:ext cx="5544457" cy="5940088"/>
          </a:xfrm>
          <a:prstGeom prst="rect">
            <a:avLst/>
          </a:prstGeom>
          <a:noFill/>
        </p:spPr>
        <p:txBody>
          <a:bodyPr wrap="square" rtlCol="0">
            <a:spAutoFit/>
          </a:bodyPr>
          <a:lstStyle/>
          <a:p>
            <a:pPr marL="342900" indent="-342900">
              <a:buFont typeface="Arial" panose="020B0604020202020204" pitchFamily="34" charset="0"/>
              <a:buChar char="•"/>
            </a:pPr>
            <a:r>
              <a:rPr lang="pl-PL" sz="2000" dirty="0"/>
              <a:t>Elżbieta zdecydowała się nie wychodzić za mąż, mimo, że byłoby to korzystne politycznie. Postanowiła prowadzić samotne życie</a:t>
            </a:r>
          </a:p>
          <a:p>
            <a:pPr marL="342900" indent="-342900">
              <a:buFont typeface="Arial" panose="020B0604020202020204" pitchFamily="34" charset="0"/>
              <a:buChar char="•"/>
            </a:pPr>
            <a:r>
              <a:rPr lang="pl-PL" sz="2000" dirty="0"/>
              <a:t>W 1587 roku zgodziła się na egzekucję swojej kuzynki, Mary, Królowej Szkotów.</a:t>
            </a:r>
          </a:p>
          <a:p>
            <a:pPr marL="342900" indent="-342900">
              <a:buFont typeface="Arial" panose="020B0604020202020204" pitchFamily="34" charset="0"/>
              <a:buChar char="•"/>
            </a:pPr>
            <a:r>
              <a:rPr lang="pl-PL" sz="2000" dirty="0"/>
              <a:t>W 1588 wygłosiła płomienną mowę do żołnierzy w </a:t>
            </a:r>
            <a:r>
              <a:rPr lang="pl-PL" sz="2000" dirty="0" err="1"/>
              <a:t>Tilbury</a:t>
            </a:r>
            <a:r>
              <a:rPr lang="pl-PL" sz="2000" dirty="0"/>
              <a:t> podczas oczekiwania na atak Armady Hiszpańskiej. Powiedziała wtedy „Wiem, że mam postać słabej i wątłej kobiety, ale mam serce i żołądek króla, i to w dodatku króla Anglii”</a:t>
            </a:r>
          </a:p>
          <a:p>
            <a:pPr marL="342900" indent="-342900">
              <a:buFont typeface="Arial" panose="020B0604020202020204" pitchFamily="34" charset="0"/>
              <a:buChar char="•"/>
            </a:pPr>
            <a:r>
              <a:rPr lang="pl-PL" sz="2000" dirty="0"/>
              <a:t>Elżbieta była pięknością w młodości, a potem starała się walczyć z oznakami starzenia. Nosiła bardzo rozbudowane peruki, używała makijażu do tuszowania blizn. Miała bardzo zepsute zęby ponieważ uwielbiała cukier, za to miała ponad trzy tysiące wyjątkowych sukien, wiele z nich wyszywanych złotą nicią i naszywanych klejnotami.</a:t>
            </a:r>
          </a:p>
          <a:p>
            <a:r>
              <a:rPr lang="pl-PL" sz="2000" dirty="0"/>
              <a:t> </a:t>
            </a:r>
          </a:p>
        </p:txBody>
      </p:sp>
    </p:spTree>
    <p:extLst>
      <p:ext uri="{BB962C8B-B14F-4D97-AF65-F5344CB8AC3E}">
        <p14:creationId xmlns:p14="http://schemas.microsoft.com/office/powerpoint/2010/main" val="986406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9E24FE2D-D16E-4D07-B454-892E93C0FA65}"/>
              </a:ext>
            </a:extLst>
          </p:cNvPr>
          <p:cNvPicPr>
            <a:picLocks noChangeAspect="1"/>
          </p:cNvPicPr>
          <p:nvPr/>
        </p:nvPicPr>
        <p:blipFill>
          <a:blip r:embed="rId3"/>
          <a:stretch>
            <a:fillRect/>
          </a:stretch>
        </p:blipFill>
        <p:spPr>
          <a:xfrm>
            <a:off x="0" y="0"/>
            <a:ext cx="5304564" cy="6858000"/>
          </a:xfrm>
          <a:prstGeom prst="rect">
            <a:avLst/>
          </a:prstGeom>
        </p:spPr>
      </p:pic>
      <p:sp>
        <p:nvSpPr>
          <p:cNvPr id="6" name="Prostokąt 5">
            <a:extLst>
              <a:ext uri="{FF2B5EF4-FFF2-40B4-BE49-F238E27FC236}">
                <a16:creationId xmlns:a16="http://schemas.microsoft.com/office/drawing/2014/main" id="{588CE1EC-8540-4030-BDED-12173A375CD2}"/>
              </a:ext>
            </a:extLst>
          </p:cNvPr>
          <p:cNvSpPr/>
          <p:nvPr/>
        </p:nvSpPr>
        <p:spPr>
          <a:xfrm>
            <a:off x="5631809" y="671568"/>
            <a:ext cx="6429562" cy="6186309"/>
          </a:xfrm>
          <a:prstGeom prst="rect">
            <a:avLst/>
          </a:prstGeom>
        </p:spPr>
        <p:txBody>
          <a:bodyPr wrap="square">
            <a:spAutoFit/>
          </a:bodyPr>
          <a:lstStyle/>
          <a:p>
            <a:pPr marL="285750" indent="-285750">
              <a:buFont typeface="Arial" panose="020B0604020202020204" pitchFamily="34" charset="0"/>
              <a:buChar char="•"/>
            </a:pPr>
            <a:r>
              <a:rPr lang="pl-PL" dirty="0" err="1">
                <a:solidFill>
                  <a:srgbClr val="0000FF"/>
                </a:solidFill>
              </a:rPr>
              <a:t>Fashion</a:t>
            </a:r>
            <a:r>
              <a:rPr lang="pl-PL" dirty="0">
                <a:solidFill>
                  <a:srgbClr val="0000FF"/>
                </a:solidFill>
              </a:rPr>
              <a:t> - the </a:t>
            </a:r>
            <a:r>
              <a:rPr lang="pl-PL" dirty="0" err="1">
                <a:solidFill>
                  <a:srgbClr val="0000FF"/>
                </a:solidFill>
              </a:rPr>
              <a:t>people</a:t>
            </a:r>
            <a:r>
              <a:rPr lang="pl-PL" dirty="0">
                <a:solidFill>
                  <a:srgbClr val="0000FF"/>
                </a:solidFill>
              </a:rPr>
              <a:t> </a:t>
            </a:r>
            <a:r>
              <a:rPr lang="pl-PL" dirty="0" err="1">
                <a:solidFill>
                  <a:srgbClr val="0000FF"/>
                </a:solidFill>
              </a:rPr>
              <a:t>followed</a:t>
            </a:r>
            <a:r>
              <a:rPr lang="pl-PL" dirty="0">
                <a:solidFill>
                  <a:srgbClr val="0000FF"/>
                </a:solidFill>
              </a:rPr>
              <a:t> the </a:t>
            </a:r>
            <a:r>
              <a:rPr lang="pl-PL" dirty="0" err="1">
                <a:solidFill>
                  <a:srgbClr val="0000FF"/>
                </a:solidFill>
              </a:rPr>
              <a:t>fashion</a:t>
            </a:r>
            <a:r>
              <a:rPr lang="pl-PL" dirty="0">
                <a:solidFill>
                  <a:srgbClr val="0000FF"/>
                </a:solidFill>
              </a:rPr>
              <a:t> style of the </a:t>
            </a:r>
            <a:r>
              <a:rPr lang="pl-PL" dirty="0" err="1">
                <a:solidFill>
                  <a:srgbClr val="0000FF"/>
                </a:solidFill>
              </a:rPr>
              <a:t>monarch</a:t>
            </a:r>
            <a:r>
              <a:rPr lang="pl-PL" dirty="0">
                <a:solidFill>
                  <a:srgbClr val="0000FF"/>
                </a:solidFill>
              </a:rPr>
              <a:t>, </a:t>
            </a:r>
            <a:r>
              <a:rPr lang="pl-PL" dirty="0" err="1">
                <a:solidFill>
                  <a:srgbClr val="0000FF"/>
                </a:solidFill>
              </a:rPr>
              <a:t>including</a:t>
            </a:r>
            <a:r>
              <a:rPr lang="pl-PL" dirty="0">
                <a:solidFill>
                  <a:srgbClr val="0000FF"/>
                </a:solidFill>
              </a:rPr>
              <a:t> </a:t>
            </a:r>
            <a:r>
              <a:rPr lang="pl-PL" dirty="0" err="1">
                <a:solidFill>
                  <a:srgbClr val="0000FF"/>
                </a:solidFill>
              </a:rPr>
              <a:t>using</a:t>
            </a:r>
            <a:r>
              <a:rPr lang="pl-PL" dirty="0">
                <a:solidFill>
                  <a:srgbClr val="0000FF"/>
                </a:solidFill>
              </a:rPr>
              <a:t> </a:t>
            </a:r>
            <a:r>
              <a:rPr lang="pl-PL" dirty="0" err="1">
                <a:solidFill>
                  <a:srgbClr val="0000FF"/>
                </a:solidFill>
              </a:rPr>
              <a:t>makeup</a:t>
            </a:r>
            <a:r>
              <a:rPr lang="pl-PL" dirty="0">
                <a:solidFill>
                  <a:srgbClr val="0000FF"/>
                </a:solidFill>
              </a:rPr>
              <a:t> </a:t>
            </a:r>
            <a:r>
              <a:rPr lang="pl-PL" dirty="0" err="1">
                <a:solidFill>
                  <a:srgbClr val="0000FF"/>
                </a:solidFill>
              </a:rPr>
              <a:t>called</a:t>
            </a:r>
            <a:r>
              <a:rPr lang="pl-PL" dirty="0">
                <a:solidFill>
                  <a:srgbClr val="0000FF"/>
                </a:solidFill>
              </a:rPr>
              <a:t> </a:t>
            </a:r>
            <a:r>
              <a:rPr lang="pl-PL" dirty="0" err="1">
                <a:solidFill>
                  <a:srgbClr val="0000FF"/>
                </a:solidFill>
              </a:rPr>
              <a:t>ceruse</a:t>
            </a:r>
            <a:r>
              <a:rPr lang="pl-PL" dirty="0">
                <a:solidFill>
                  <a:srgbClr val="0000FF"/>
                </a:solidFill>
              </a:rPr>
              <a:t> </a:t>
            </a:r>
            <a:r>
              <a:rPr lang="pl-PL" dirty="0" err="1">
                <a:solidFill>
                  <a:srgbClr val="0000FF"/>
                </a:solidFill>
              </a:rPr>
              <a:t>which</a:t>
            </a:r>
            <a:r>
              <a:rPr lang="pl-PL" dirty="0">
                <a:solidFill>
                  <a:srgbClr val="0000FF"/>
                </a:solidFill>
              </a:rPr>
              <a:t> was </a:t>
            </a:r>
            <a:r>
              <a:rPr lang="pl-PL" dirty="0" err="1">
                <a:solidFill>
                  <a:srgbClr val="0000FF"/>
                </a:solidFill>
              </a:rPr>
              <a:t>made</a:t>
            </a:r>
            <a:r>
              <a:rPr lang="pl-PL" dirty="0">
                <a:solidFill>
                  <a:srgbClr val="0000FF"/>
                </a:solidFill>
              </a:rPr>
              <a:t> of </a:t>
            </a:r>
            <a:r>
              <a:rPr lang="pl-PL" dirty="0" err="1">
                <a:solidFill>
                  <a:srgbClr val="0000FF"/>
                </a:solidFill>
              </a:rPr>
              <a:t>white</a:t>
            </a:r>
            <a:r>
              <a:rPr lang="pl-PL" dirty="0">
                <a:solidFill>
                  <a:srgbClr val="0000FF"/>
                </a:solidFill>
              </a:rPr>
              <a:t> </a:t>
            </a:r>
            <a:r>
              <a:rPr lang="pl-PL" dirty="0" err="1">
                <a:solidFill>
                  <a:srgbClr val="0000FF"/>
                </a:solidFill>
              </a:rPr>
              <a:t>lead</a:t>
            </a:r>
            <a:r>
              <a:rPr lang="pl-PL" dirty="0">
                <a:solidFill>
                  <a:srgbClr val="0000FF"/>
                </a:solidFill>
              </a:rPr>
              <a:t> and </a:t>
            </a:r>
            <a:r>
              <a:rPr lang="pl-PL" dirty="0" err="1">
                <a:solidFill>
                  <a:srgbClr val="0000FF"/>
                </a:solidFill>
              </a:rPr>
              <a:t>vinegar</a:t>
            </a:r>
            <a:r>
              <a:rPr lang="pl-PL" dirty="0">
                <a:solidFill>
                  <a:srgbClr val="0000FF"/>
                </a:solidFill>
              </a:rPr>
              <a:t> (</a:t>
            </a:r>
            <a:r>
              <a:rPr lang="pl-PL" dirty="0" err="1">
                <a:solidFill>
                  <a:srgbClr val="0000FF"/>
                </a:solidFill>
              </a:rPr>
              <a:t>lead</a:t>
            </a:r>
            <a:r>
              <a:rPr lang="pl-PL" dirty="0">
                <a:solidFill>
                  <a:srgbClr val="0000FF"/>
                </a:solidFill>
              </a:rPr>
              <a:t> </a:t>
            </a:r>
            <a:r>
              <a:rPr lang="pl-PL" dirty="0" err="1">
                <a:solidFill>
                  <a:srgbClr val="0000FF"/>
                </a:solidFill>
              </a:rPr>
              <a:t>poisoning</a:t>
            </a:r>
            <a:r>
              <a:rPr lang="pl-PL" dirty="0">
                <a:solidFill>
                  <a:srgbClr val="0000FF"/>
                </a:solidFill>
              </a:rPr>
              <a:t> </a:t>
            </a:r>
            <a:r>
              <a:rPr lang="pl-PL" dirty="0" err="1">
                <a:solidFill>
                  <a:srgbClr val="0000FF"/>
                </a:solidFill>
              </a:rPr>
              <a:t>being</a:t>
            </a:r>
            <a:r>
              <a:rPr lang="pl-PL" dirty="0">
                <a:solidFill>
                  <a:srgbClr val="0000FF"/>
                </a:solidFill>
              </a:rPr>
              <a:t> a </a:t>
            </a:r>
            <a:r>
              <a:rPr lang="pl-PL" dirty="0" err="1">
                <a:solidFill>
                  <a:srgbClr val="0000FF"/>
                </a:solidFill>
              </a:rPr>
              <a:t>common</a:t>
            </a:r>
            <a:r>
              <a:rPr lang="pl-PL" dirty="0">
                <a:solidFill>
                  <a:srgbClr val="0000FF"/>
                </a:solidFill>
              </a:rPr>
              <a:t> problem of the </a:t>
            </a:r>
            <a:r>
              <a:rPr lang="pl-PL" dirty="0" err="1">
                <a:solidFill>
                  <a:srgbClr val="0000FF"/>
                </a:solidFill>
              </a:rPr>
              <a:t>time</a:t>
            </a:r>
            <a:r>
              <a:rPr lang="pl-PL" dirty="0">
                <a:solidFill>
                  <a:srgbClr val="0000FF"/>
                </a:solidFill>
              </a:rPr>
              <a:t>), the </a:t>
            </a:r>
            <a:r>
              <a:rPr lang="pl-PL" dirty="0" err="1">
                <a:solidFill>
                  <a:srgbClr val="0000FF"/>
                </a:solidFill>
              </a:rPr>
              <a:t>makeup</a:t>
            </a:r>
            <a:r>
              <a:rPr lang="pl-PL" dirty="0">
                <a:solidFill>
                  <a:srgbClr val="0000FF"/>
                </a:solidFill>
              </a:rPr>
              <a:t> was </a:t>
            </a:r>
            <a:r>
              <a:rPr lang="pl-PL" dirty="0" err="1">
                <a:solidFill>
                  <a:srgbClr val="0000FF"/>
                </a:solidFill>
              </a:rPr>
              <a:t>often</a:t>
            </a:r>
            <a:r>
              <a:rPr lang="pl-PL" dirty="0">
                <a:solidFill>
                  <a:srgbClr val="0000FF"/>
                </a:solidFill>
              </a:rPr>
              <a:t> </a:t>
            </a:r>
            <a:r>
              <a:rPr lang="pl-PL" dirty="0" err="1">
                <a:solidFill>
                  <a:srgbClr val="0000FF"/>
                </a:solidFill>
              </a:rPr>
              <a:t>important</a:t>
            </a:r>
            <a:r>
              <a:rPr lang="pl-PL" dirty="0">
                <a:solidFill>
                  <a:srgbClr val="0000FF"/>
                </a:solidFill>
              </a:rPr>
              <a:t> to </a:t>
            </a:r>
            <a:r>
              <a:rPr lang="pl-PL" dirty="0" err="1">
                <a:solidFill>
                  <a:srgbClr val="0000FF"/>
                </a:solidFill>
              </a:rPr>
              <a:t>hide</a:t>
            </a:r>
            <a:r>
              <a:rPr lang="pl-PL" dirty="0">
                <a:solidFill>
                  <a:srgbClr val="0000FF"/>
                </a:solidFill>
              </a:rPr>
              <a:t> </a:t>
            </a:r>
            <a:r>
              <a:rPr lang="pl-PL" dirty="0" err="1">
                <a:solidFill>
                  <a:srgbClr val="0000FF"/>
                </a:solidFill>
              </a:rPr>
              <a:t>scars</a:t>
            </a:r>
            <a:r>
              <a:rPr lang="pl-PL" dirty="0">
                <a:solidFill>
                  <a:srgbClr val="0000FF"/>
                </a:solidFill>
              </a:rPr>
              <a:t> from </a:t>
            </a:r>
            <a:r>
              <a:rPr lang="pl-PL" dirty="0" err="1">
                <a:solidFill>
                  <a:srgbClr val="0000FF"/>
                </a:solidFill>
              </a:rPr>
              <a:t>smallpox</a:t>
            </a:r>
            <a:r>
              <a:rPr lang="pl-PL" dirty="0">
                <a:solidFill>
                  <a:srgbClr val="0000FF"/>
                </a:solidFill>
              </a:rPr>
              <a:t> as </a:t>
            </a:r>
            <a:r>
              <a:rPr lang="pl-PL" dirty="0" err="1">
                <a:solidFill>
                  <a:srgbClr val="0000FF"/>
                </a:solidFill>
              </a:rPr>
              <a:t>well</a:t>
            </a:r>
            <a:r>
              <a:rPr lang="pl-PL" dirty="0">
                <a:solidFill>
                  <a:srgbClr val="0000FF"/>
                </a:solidFill>
              </a:rPr>
              <a:t> as from </a:t>
            </a:r>
            <a:r>
              <a:rPr lang="pl-PL" dirty="0" err="1">
                <a:solidFill>
                  <a:srgbClr val="0000FF"/>
                </a:solidFill>
              </a:rPr>
              <a:t>other</a:t>
            </a:r>
            <a:r>
              <a:rPr lang="pl-PL" dirty="0">
                <a:solidFill>
                  <a:srgbClr val="0000FF"/>
                </a:solidFill>
              </a:rPr>
              <a:t> </a:t>
            </a:r>
            <a:r>
              <a:rPr lang="pl-PL" dirty="0" err="1">
                <a:solidFill>
                  <a:srgbClr val="0000FF"/>
                </a:solidFill>
              </a:rPr>
              <a:t>diseases</a:t>
            </a:r>
            <a:r>
              <a:rPr lang="pl-PL" dirty="0">
                <a:solidFill>
                  <a:srgbClr val="0000FF"/>
                </a:solidFill>
              </a:rPr>
              <a:t> of the </a:t>
            </a:r>
            <a:r>
              <a:rPr lang="pl-PL" dirty="0" err="1">
                <a:solidFill>
                  <a:srgbClr val="0000FF"/>
                </a:solidFill>
              </a:rPr>
              <a:t>time</a:t>
            </a:r>
            <a:r>
              <a:rPr lang="pl-PL" dirty="0">
                <a:solidFill>
                  <a:srgbClr val="0000FF"/>
                </a:solidFill>
              </a:rPr>
              <a:t>.</a:t>
            </a:r>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r>
              <a:rPr lang="pl-PL" dirty="0"/>
              <a:t>Moda – ludzie podążali za stylem monarchy, w tym w robieniu makijażu zwanego ‘</a:t>
            </a:r>
            <a:r>
              <a:rPr lang="pl-PL" dirty="0" err="1"/>
              <a:t>ceruse</a:t>
            </a:r>
            <a:r>
              <a:rPr lang="pl-PL" dirty="0"/>
              <a:t>’.  Zrobiony był z białego ołowiu i octu (zatrucie ołowiem było powszechnym problemem w tamtych czasach), makijaż był często używany aby ukryć blizny po ospie lub  innych chorobach tamtych czasów.</a:t>
            </a:r>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r>
              <a:rPr lang="pl-PL" dirty="0" err="1">
                <a:solidFill>
                  <a:srgbClr val="0000FF"/>
                </a:solidFill>
              </a:rPr>
              <a:t>Clothing</a:t>
            </a:r>
            <a:r>
              <a:rPr lang="pl-PL" dirty="0">
                <a:solidFill>
                  <a:srgbClr val="0000FF"/>
                </a:solidFill>
              </a:rPr>
              <a:t> </a:t>
            </a:r>
            <a:r>
              <a:rPr lang="pl-PL" dirty="0" err="1">
                <a:solidFill>
                  <a:srgbClr val="0000FF"/>
                </a:solidFill>
              </a:rPr>
              <a:t>also</a:t>
            </a:r>
            <a:r>
              <a:rPr lang="pl-PL" dirty="0">
                <a:solidFill>
                  <a:srgbClr val="0000FF"/>
                </a:solidFill>
              </a:rPr>
              <a:t> </a:t>
            </a:r>
            <a:r>
              <a:rPr lang="pl-PL" dirty="0" err="1">
                <a:solidFill>
                  <a:srgbClr val="0000FF"/>
                </a:solidFill>
              </a:rPr>
              <a:t>identified</a:t>
            </a:r>
            <a:r>
              <a:rPr lang="pl-PL" dirty="0">
                <a:solidFill>
                  <a:srgbClr val="0000FF"/>
                </a:solidFill>
              </a:rPr>
              <a:t> </a:t>
            </a:r>
            <a:r>
              <a:rPr lang="pl-PL" dirty="0" err="1">
                <a:solidFill>
                  <a:srgbClr val="0000FF"/>
                </a:solidFill>
              </a:rPr>
              <a:t>your</a:t>
            </a:r>
            <a:r>
              <a:rPr lang="pl-PL" dirty="0">
                <a:solidFill>
                  <a:srgbClr val="0000FF"/>
                </a:solidFill>
              </a:rPr>
              <a:t> </a:t>
            </a:r>
            <a:r>
              <a:rPr lang="pl-PL" dirty="0" err="1">
                <a:solidFill>
                  <a:srgbClr val="0000FF"/>
                </a:solidFill>
              </a:rPr>
              <a:t>class</a:t>
            </a:r>
            <a:r>
              <a:rPr lang="pl-PL" dirty="0">
                <a:solidFill>
                  <a:srgbClr val="0000FF"/>
                </a:solidFill>
              </a:rPr>
              <a:t>. </a:t>
            </a:r>
            <a:r>
              <a:rPr lang="pl-PL" dirty="0" err="1">
                <a:solidFill>
                  <a:srgbClr val="0000FF"/>
                </a:solidFill>
              </a:rPr>
              <a:t>Colours</a:t>
            </a:r>
            <a:r>
              <a:rPr lang="pl-PL" dirty="0">
                <a:solidFill>
                  <a:srgbClr val="0000FF"/>
                </a:solidFill>
              </a:rPr>
              <a:t>: </a:t>
            </a:r>
            <a:r>
              <a:rPr lang="pl-PL" dirty="0" err="1">
                <a:solidFill>
                  <a:srgbClr val="0000FF"/>
                </a:solidFill>
              </a:rPr>
              <a:t>purple</a:t>
            </a:r>
            <a:r>
              <a:rPr lang="pl-PL" dirty="0">
                <a:solidFill>
                  <a:srgbClr val="0000FF"/>
                </a:solidFill>
              </a:rPr>
              <a:t>, </a:t>
            </a:r>
            <a:r>
              <a:rPr lang="pl-PL" dirty="0" err="1">
                <a:solidFill>
                  <a:srgbClr val="0000FF"/>
                </a:solidFill>
              </a:rPr>
              <a:t>gold</a:t>
            </a:r>
            <a:r>
              <a:rPr lang="pl-PL" dirty="0">
                <a:solidFill>
                  <a:srgbClr val="0000FF"/>
                </a:solidFill>
              </a:rPr>
              <a:t> &amp; </a:t>
            </a:r>
            <a:r>
              <a:rPr lang="pl-PL" dirty="0" err="1">
                <a:solidFill>
                  <a:srgbClr val="0000FF"/>
                </a:solidFill>
              </a:rPr>
              <a:t>silver</a:t>
            </a:r>
            <a:r>
              <a:rPr lang="pl-PL" dirty="0">
                <a:solidFill>
                  <a:srgbClr val="0000FF"/>
                </a:solidFill>
              </a:rPr>
              <a:t>, </a:t>
            </a:r>
            <a:r>
              <a:rPr lang="pl-PL" dirty="0" err="1">
                <a:solidFill>
                  <a:srgbClr val="0000FF"/>
                </a:solidFill>
              </a:rPr>
              <a:t>crimson</a:t>
            </a:r>
            <a:r>
              <a:rPr lang="pl-PL" dirty="0">
                <a:solidFill>
                  <a:srgbClr val="0000FF"/>
                </a:solidFill>
              </a:rPr>
              <a:t>, </a:t>
            </a:r>
            <a:r>
              <a:rPr lang="pl-PL" dirty="0" err="1">
                <a:solidFill>
                  <a:srgbClr val="0000FF"/>
                </a:solidFill>
              </a:rPr>
              <a:t>scarlet</a:t>
            </a:r>
            <a:r>
              <a:rPr lang="pl-PL" dirty="0">
                <a:solidFill>
                  <a:srgbClr val="0000FF"/>
                </a:solidFill>
              </a:rPr>
              <a:t> and </a:t>
            </a:r>
            <a:r>
              <a:rPr lang="pl-PL" dirty="0" err="1">
                <a:solidFill>
                  <a:srgbClr val="0000FF"/>
                </a:solidFill>
              </a:rPr>
              <a:t>blue</a:t>
            </a:r>
            <a:r>
              <a:rPr lang="pl-PL" dirty="0">
                <a:solidFill>
                  <a:srgbClr val="0000FF"/>
                </a:solidFill>
              </a:rPr>
              <a:t> as </a:t>
            </a:r>
            <a:r>
              <a:rPr lang="pl-PL" dirty="0" err="1">
                <a:solidFill>
                  <a:srgbClr val="0000FF"/>
                </a:solidFill>
              </a:rPr>
              <a:t>well</a:t>
            </a:r>
            <a:r>
              <a:rPr lang="pl-PL" dirty="0">
                <a:solidFill>
                  <a:srgbClr val="0000FF"/>
                </a:solidFill>
              </a:rPr>
              <a:t> as </a:t>
            </a:r>
            <a:r>
              <a:rPr lang="pl-PL" dirty="0" err="1">
                <a:solidFill>
                  <a:srgbClr val="0000FF"/>
                </a:solidFill>
              </a:rPr>
              <a:t>velvet</a:t>
            </a:r>
            <a:r>
              <a:rPr lang="pl-PL" dirty="0">
                <a:solidFill>
                  <a:srgbClr val="0000FF"/>
                </a:solidFill>
              </a:rPr>
              <a:t>, fur, </a:t>
            </a:r>
            <a:r>
              <a:rPr lang="pl-PL" dirty="0" err="1">
                <a:solidFill>
                  <a:srgbClr val="0000FF"/>
                </a:solidFill>
              </a:rPr>
              <a:t>silk</a:t>
            </a:r>
            <a:r>
              <a:rPr lang="pl-PL" dirty="0">
                <a:solidFill>
                  <a:srgbClr val="0000FF"/>
                </a:solidFill>
              </a:rPr>
              <a:t>, lace, </a:t>
            </a:r>
            <a:r>
              <a:rPr lang="pl-PL" dirty="0" err="1">
                <a:solidFill>
                  <a:srgbClr val="0000FF"/>
                </a:solidFill>
              </a:rPr>
              <a:t>cotton</a:t>
            </a:r>
            <a:r>
              <a:rPr lang="pl-PL" dirty="0">
                <a:solidFill>
                  <a:srgbClr val="0000FF"/>
                </a:solidFill>
              </a:rPr>
              <a:t> and </a:t>
            </a:r>
            <a:r>
              <a:rPr lang="pl-PL" dirty="0" err="1">
                <a:solidFill>
                  <a:srgbClr val="0000FF"/>
                </a:solidFill>
              </a:rPr>
              <a:t>taffeta</a:t>
            </a:r>
            <a:r>
              <a:rPr lang="pl-PL" dirty="0">
                <a:solidFill>
                  <a:srgbClr val="0000FF"/>
                </a:solidFill>
              </a:rPr>
              <a:t> </a:t>
            </a:r>
            <a:r>
              <a:rPr lang="pl-PL" dirty="0" err="1">
                <a:solidFill>
                  <a:srgbClr val="0000FF"/>
                </a:solidFill>
              </a:rPr>
              <a:t>were</a:t>
            </a:r>
            <a:r>
              <a:rPr lang="pl-PL" dirty="0">
                <a:solidFill>
                  <a:srgbClr val="0000FF"/>
                </a:solidFill>
              </a:rPr>
              <a:t> </a:t>
            </a:r>
            <a:r>
              <a:rPr lang="pl-PL" dirty="0" err="1">
                <a:solidFill>
                  <a:srgbClr val="0000FF"/>
                </a:solidFill>
              </a:rPr>
              <a:t>only</a:t>
            </a:r>
            <a:r>
              <a:rPr lang="pl-PL" dirty="0">
                <a:solidFill>
                  <a:srgbClr val="0000FF"/>
                </a:solidFill>
              </a:rPr>
              <a:t> for the </a:t>
            </a:r>
            <a:r>
              <a:rPr lang="pl-PL" dirty="0" err="1">
                <a:solidFill>
                  <a:srgbClr val="0000FF"/>
                </a:solidFill>
              </a:rPr>
              <a:t>royalty</a:t>
            </a:r>
            <a:r>
              <a:rPr lang="pl-PL" dirty="0">
                <a:solidFill>
                  <a:srgbClr val="0000FF"/>
                </a:solidFill>
              </a:rPr>
              <a:t> and </a:t>
            </a:r>
            <a:r>
              <a:rPr lang="pl-PL" dirty="0" err="1">
                <a:solidFill>
                  <a:srgbClr val="0000FF"/>
                </a:solidFill>
              </a:rPr>
              <a:t>upper</a:t>
            </a:r>
            <a:r>
              <a:rPr lang="pl-PL" dirty="0">
                <a:solidFill>
                  <a:srgbClr val="0000FF"/>
                </a:solidFill>
              </a:rPr>
              <a:t> </a:t>
            </a:r>
            <a:r>
              <a:rPr lang="pl-PL" dirty="0" err="1">
                <a:solidFill>
                  <a:srgbClr val="0000FF"/>
                </a:solidFill>
              </a:rPr>
              <a:t>nobility</a:t>
            </a:r>
            <a:r>
              <a:rPr lang="pl-PL" dirty="0">
                <a:solidFill>
                  <a:srgbClr val="0000FF"/>
                </a:solidFill>
              </a:rPr>
              <a:t>.</a:t>
            </a:r>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r>
              <a:rPr lang="pl-PL" dirty="0"/>
              <a:t>Ubiór określał również przynależność do danej klasy. Fioletowy, złoty i srebrny, szkarłatny i niebieski, a także aksamit, futro, jedwab, koronka, bawełna i tafta były zarezerwowane tylko dla rodziny królewskiej oraz arystokracji.</a:t>
            </a:r>
          </a:p>
          <a:p>
            <a:endParaRPr lang="pl-PL" dirty="0"/>
          </a:p>
        </p:txBody>
      </p:sp>
    </p:spTree>
    <p:extLst>
      <p:ext uri="{BB962C8B-B14F-4D97-AF65-F5344CB8AC3E}">
        <p14:creationId xmlns:p14="http://schemas.microsoft.com/office/powerpoint/2010/main" val="3002947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3ED4879A-F9D9-4472-B8C9-4BF12AE15A8D}"/>
              </a:ext>
            </a:extLst>
          </p:cNvPr>
          <p:cNvSpPr/>
          <p:nvPr/>
        </p:nvSpPr>
        <p:spPr>
          <a:xfrm>
            <a:off x="407034" y="1293060"/>
            <a:ext cx="6022794" cy="5324535"/>
          </a:xfrm>
          <a:prstGeom prst="rect">
            <a:avLst/>
          </a:prstGeom>
        </p:spPr>
        <p:txBody>
          <a:bodyPr wrap="square">
            <a:spAutoFit/>
          </a:bodyPr>
          <a:lstStyle/>
          <a:p>
            <a:pPr marL="285750" indent="-285750">
              <a:buFont typeface="Arial" panose="020B0604020202020204" pitchFamily="34" charset="0"/>
              <a:buChar char="•"/>
            </a:pPr>
            <a:r>
              <a:rPr lang="pl-PL" sz="2000" dirty="0">
                <a:solidFill>
                  <a:srgbClr val="0000FF"/>
                </a:solidFill>
              </a:rPr>
              <a:t>At the end of </a:t>
            </a:r>
            <a:r>
              <a:rPr lang="pl-PL" sz="2000" dirty="0" err="1">
                <a:solidFill>
                  <a:srgbClr val="0000FF"/>
                </a:solidFill>
              </a:rPr>
              <a:t>her</a:t>
            </a:r>
            <a:r>
              <a:rPr lang="pl-PL" sz="2000" dirty="0">
                <a:solidFill>
                  <a:srgbClr val="0000FF"/>
                </a:solidFill>
              </a:rPr>
              <a:t> </a:t>
            </a:r>
            <a:r>
              <a:rPr lang="pl-PL" sz="2000" dirty="0" err="1">
                <a:solidFill>
                  <a:srgbClr val="0000FF"/>
                </a:solidFill>
              </a:rPr>
              <a:t>reign</a:t>
            </a:r>
            <a:r>
              <a:rPr lang="pl-PL" sz="2000" dirty="0">
                <a:solidFill>
                  <a:srgbClr val="0000FF"/>
                </a:solidFill>
              </a:rPr>
              <a:t>, English  </a:t>
            </a:r>
            <a:r>
              <a:rPr lang="pl-PL" sz="2000" dirty="0" err="1">
                <a:solidFill>
                  <a:srgbClr val="0000FF"/>
                </a:solidFill>
              </a:rPr>
              <a:t>literary</a:t>
            </a:r>
            <a:r>
              <a:rPr lang="pl-PL" sz="2000" dirty="0">
                <a:solidFill>
                  <a:srgbClr val="0000FF"/>
                </a:solidFill>
              </a:rPr>
              <a:t> </a:t>
            </a:r>
            <a:r>
              <a:rPr lang="pl-PL" sz="2000" dirty="0" err="1">
                <a:solidFill>
                  <a:srgbClr val="0000FF"/>
                </a:solidFill>
              </a:rPr>
              <a:t>culture</a:t>
            </a:r>
            <a:r>
              <a:rPr lang="pl-PL" sz="2000" dirty="0">
                <a:solidFill>
                  <a:srgbClr val="0000FF"/>
                </a:solidFill>
              </a:rPr>
              <a:t> </a:t>
            </a:r>
            <a:r>
              <a:rPr lang="pl-PL" sz="2000" dirty="0" err="1">
                <a:solidFill>
                  <a:srgbClr val="0000FF"/>
                </a:solidFill>
              </a:rPr>
              <a:t>blossomed</a:t>
            </a:r>
            <a:r>
              <a:rPr lang="pl-PL" sz="2000" dirty="0">
                <a:solidFill>
                  <a:srgbClr val="0000FF"/>
                </a:solidFill>
              </a:rPr>
              <a:t>.</a:t>
            </a:r>
          </a:p>
          <a:p>
            <a:pPr marL="285750" indent="-285750">
              <a:buFont typeface="Arial" panose="020B0604020202020204" pitchFamily="34" charset="0"/>
              <a:buChar char="•"/>
            </a:pPr>
            <a:r>
              <a:rPr lang="pl-PL" sz="2000" dirty="0">
                <a:solidFill>
                  <a:srgbClr val="0000FF"/>
                </a:solidFill>
              </a:rPr>
              <a:t> Edward </a:t>
            </a:r>
            <a:r>
              <a:rPr lang="pl-PL" sz="2000" dirty="0" err="1">
                <a:solidFill>
                  <a:srgbClr val="0000FF"/>
                </a:solidFill>
              </a:rPr>
              <a:t>Spenser</a:t>
            </a:r>
            <a:r>
              <a:rPr lang="pl-PL" sz="2000" dirty="0">
                <a:solidFill>
                  <a:srgbClr val="0000FF"/>
                </a:solidFill>
              </a:rPr>
              <a:t> and William Shakespeare </a:t>
            </a:r>
            <a:r>
              <a:rPr lang="pl-PL" sz="2000" dirty="0" err="1">
                <a:solidFill>
                  <a:srgbClr val="0000FF"/>
                </a:solidFill>
              </a:rPr>
              <a:t>were</a:t>
            </a:r>
            <a:r>
              <a:rPr lang="pl-PL" sz="2000" dirty="0">
                <a:solidFill>
                  <a:srgbClr val="0000FF"/>
                </a:solidFill>
              </a:rPr>
              <a:t> </a:t>
            </a:r>
            <a:r>
              <a:rPr lang="pl-PL" sz="2000" dirty="0" err="1">
                <a:solidFill>
                  <a:srgbClr val="0000FF"/>
                </a:solidFill>
              </a:rPr>
              <a:t>both</a:t>
            </a:r>
            <a:r>
              <a:rPr lang="pl-PL" sz="2000" dirty="0">
                <a:solidFill>
                  <a:srgbClr val="0000FF"/>
                </a:solidFill>
              </a:rPr>
              <a:t> </a:t>
            </a:r>
            <a:r>
              <a:rPr lang="pl-PL" sz="2000" dirty="0" err="1">
                <a:solidFill>
                  <a:srgbClr val="0000FF"/>
                </a:solidFill>
              </a:rPr>
              <a:t>supported</a:t>
            </a:r>
            <a:r>
              <a:rPr lang="pl-PL" sz="2000" dirty="0">
                <a:solidFill>
                  <a:srgbClr val="0000FF"/>
                </a:solidFill>
              </a:rPr>
              <a:t> by the </a:t>
            </a:r>
            <a:r>
              <a:rPr lang="pl-PL" sz="2000" dirty="0" err="1">
                <a:solidFill>
                  <a:srgbClr val="0000FF"/>
                </a:solidFill>
              </a:rPr>
              <a:t>queen</a:t>
            </a:r>
            <a:r>
              <a:rPr lang="pl-PL" sz="2000" dirty="0">
                <a:solidFill>
                  <a:srgbClr val="0000FF"/>
                </a:solidFill>
              </a:rPr>
              <a:t>.</a:t>
            </a:r>
          </a:p>
          <a:p>
            <a:pPr marL="285750" indent="-285750">
              <a:buFont typeface="Arial" panose="020B0604020202020204" pitchFamily="34" charset="0"/>
              <a:buChar char="•"/>
            </a:pPr>
            <a:r>
              <a:rPr lang="pl-PL" sz="2000" dirty="0">
                <a:solidFill>
                  <a:srgbClr val="0000FF"/>
                </a:solidFill>
              </a:rPr>
              <a:t>The </a:t>
            </a:r>
            <a:r>
              <a:rPr lang="pl-PL" sz="2000" dirty="0" err="1">
                <a:solidFill>
                  <a:srgbClr val="0000FF"/>
                </a:solidFill>
              </a:rPr>
              <a:t>Queen</a:t>
            </a:r>
            <a:r>
              <a:rPr lang="pl-PL" sz="2000" dirty="0">
                <a:solidFill>
                  <a:srgbClr val="0000FF"/>
                </a:solidFill>
              </a:rPr>
              <a:t> was </a:t>
            </a:r>
            <a:r>
              <a:rPr lang="pl-PL" sz="2000" dirty="0" err="1">
                <a:solidFill>
                  <a:srgbClr val="0000FF"/>
                </a:solidFill>
              </a:rPr>
              <a:t>very</a:t>
            </a:r>
            <a:r>
              <a:rPr lang="pl-PL" sz="2000" dirty="0">
                <a:solidFill>
                  <a:srgbClr val="0000FF"/>
                </a:solidFill>
              </a:rPr>
              <a:t> </a:t>
            </a:r>
            <a:r>
              <a:rPr lang="pl-PL" sz="2000" dirty="0" err="1">
                <a:solidFill>
                  <a:srgbClr val="0000FF"/>
                </a:solidFill>
              </a:rPr>
              <a:t>fond</a:t>
            </a:r>
            <a:r>
              <a:rPr lang="pl-PL" sz="2000" dirty="0">
                <a:solidFill>
                  <a:srgbClr val="0000FF"/>
                </a:solidFill>
              </a:rPr>
              <a:t> of </a:t>
            </a:r>
            <a:r>
              <a:rPr lang="pl-PL" sz="2000" dirty="0" err="1">
                <a:solidFill>
                  <a:srgbClr val="0000FF"/>
                </a:solidFill>
              </a:rPr>
              <a:t>theatrical</a:t>
            </a:r>
            <a:r>
              <a:rPr lang="pl-PL" sz="2000" dirty="0">
                <a:solidFill>
                  <a:srgbClr val="0000FF"/>
                </a:solidFill>
              </a:rPr>
              <a:t> </a:t>
            </a:r>
            <a:r>
              <a:rPr lang="pl-PL" sz="2000" dirty="0" err="1">
                <a:solidFill>
                  <a:srgbClr val="0000FF"/>
                </a:solidFill>
              </a:rPr>
              <a:t>plays</a:t>
            </a:r>
            <a:r>
              <a:rPr lang="pl-PL" sz="2000" dirty="0">
                <a:solidFill>
                  <a:srgbClr val="0000FF"/>
                </a:solidFill>
              </a:rPr>
              <a:t>, </a:t>
            </a:r>
            <a:r>
              <a:rPr lang="pl-PL" sz="2000" dirty="0" err="1">
                <a:solidFill>
                  <a:srgbClr val="0000FF"/>
                </a:solidFill>
              </a:rPr>
              <a:t>this</a:t>
            </a:r>
            <a:r>
              <a:rPr lang="pl-PL" sz="2000" dirty="0">
                <a:solidFill>
                  <a:srgbClr val="0000FF"/>
                </a:solidFill>
              </a:rPr>
              <a:t> period in </a:t>
            </a:r>
            <a:r>
              <a:rPr lang="pl-PL" sz="2000" dirty="0" err="1">
                <a:solidFill>
                  <a:srgbClr val="0000FF"/>
                </a:solidFill>
              </a:rPr>
              <a:t>literature</a:t>
            </a:r>
            <a:r>
              <a:rPr lang="pl-PL" sz="2000" dirty="0">
                <a:solidFill>
                  <a:srgbClr val="0000FF"/>
                </a:solidFill>
              </a:rPr>
              <a:t> </a:t>
            </a:r>
            <a:r>
              <a:rPr lang="pl-PL" sz="2000" dirty="0" err="1">
                <a:solidFill>
                  <a:srgbClr val="0000FF"/>
                </a:solidFill>
              </a:rPr>
              <a:t>is</a:t>
            </a:r>
            <a:r>
              <a:rPr lang="pl-PL" sz="2000" dirty="0">
                <a:solidFill>
                  <a:srgbClr val="0000FF"/>
                </a:solidFill>
              </a:rPr>
              <a:t> </a:t>
            </a:r>
            <a:r>
              <a:rPr lang="pl-PL" sz="2000" dirty="0" err="1">
                <a:solidFill>
                  <a:srgbClr val="0000FF"/>
                </a:solidFill>
              </a:rPr>
              <a:t>called</a:t>
            </a:r>
            <a:r>
              <a:rPr lang="pl-PL" sz="2000" dirty="0">
                <a:solidFill>
                  <a:srgbClr val="0000FF"/>
                </a:solidFill>
              </a:rPr>
              <a:t> </a:t>
            </a:r>
            <a:r>
              <a:rPr lang="pl-PL" sz="2000" dirty="0" err="1">
                <a:solidFill>
                  <a:srgbClr val="0000FF"/>
                </a:solidFill>
              </a:rPr>
              <a:t>Elizabethan</a:t>
            </a:r>
            <a:r>
              <a:rPr lang="pl-PL" sz="2000" dirty="0">
                <a:solidFill>
                  <a:srgbClr val="0000FF"/>
                </a:solidFill>
              </a:rPr>
              <a:t> Theatre.</a:t>
            </a:r>
          </a:p>
          <a:p>
            <a:pPr marL="285750" indent="-285750">
              <a:buFont typeface="Arial" panose="020B0604020202020204" pitchFamily="34" charset="0"/>
              <a:buChar char="•"/>
            </a:pPr>
            <a:r>
              <a:rPr lang="pl-PL" sz="2000" dirty="0">
                <a:solidFill>
                  <a:srgbClr val="0000FF"/>
                </a:solidFill>
              </a:rPr>
              <a:t>Architecture, </a:t>
            </a:r>
            <a:r>
              <a:rPr lang="pl-PL" sz="2000" dirty="0" err="1">
                <a:solidFill>
                  <a:srgbClr val="0000FF"/>
                </a:solidFill>
              </a:rPr>
              <a:t>music</a:t>
            </a:r>
            <a:r>
              <a:rPr lang="pl-PL" sz="2000" dirty="0">
                <a:solidFill>
                  <a:srgbClr val="0000FF"/>
                </a:solidFill>
              </a:rPr>
              <a:t> and painting </a:t>
            </a:r>
            <a:r>
              <a:rPr lang="pl-PL" sz="2000" dirty="0" err="1">
                <a:solidFill>
                  <a:srgbClr val="0000FF"/>
                </a:solidFill>
              </a:rPr>
              <a:t>were</a:t>
            </a:r>
            <a:r>
              <a:rPr lang="pl-PL" sz="2000" dirty="0">
                <a:solidFill>
                  <a:srgbClr val="0000FF"/>
                </a:solidFill>
              </a:rPr>
              <a:t> </a:t>
            </a:r>
            <a:r>
              <a:rPr lang="pl-PL" sz="2000" dirty="0" err="1">
                <a:solidFill>
                  <a:srgbClr val="0000FF"/>
                </a:solidFill>
              </a:rPr>
              <a:t>also</a:t>
            </a:r>
            <a:r>
              <a:rPr lang="pl-PL" sz="2000" dirty="0">
                <a:solidFill>
                  <a:srgbClr val="0000FF"/>
                </a:solidFill>
              </a:rPr>
              <a:t> </a:t>
            </a:r>
            <a:r>
              <a:rPr lang="pl-PL" sz="2000" dirty="0" err="1">
                <a:solidFill>
                  <a:srgbClr val="0000FF"/>
                </a:solidFill>
              </a:rPr>
              <a:t>very</a:t>
            </a:r>
            <a:r>
              <a:rPr lang="pl-PL" sz="2000" dirty="0">
                <a:solidFill>
                  <a:srgbClr val="0000FF"/>
                </a:solidFill>
              </a:rPr>
              <a:t> popular </a:t>
            </a:r>
            <a:r>
              <a:rPr lang="pl-PL" sz="2000" dirty="0" err="1">
                <a:solidFill>
                  <a:srgbClr val="0000FF"/>
                </a:solidFill>
              </a:rPr>
              <a:t>at</a:t>
            </a:r>
            <a:r>
              <a:rPr lang="pl-PL" sz="2000" dirty="0">
                <a:solidFill>
                  <a:srgbClr val="0000FF"/>
                </a:solidFill>
              </a:rPr>
              <a:t> </a:t>
            </a:r>
            <a:r>
              <a:rPr lang="pl-PL" sz="2000" dirty="0" err="1">
                <a:solidFill>
                  <a:srgbClr val="0000FF"/>
                </a:solidFill>
              </a:rPr>
              <a:t>her</a:t>
            </a:r>
            <a:r>
              <a:rPr lang="pl-PL" sz="2000" dirty="0">
                <a:solidFill>
                  <a:srgbClr val="0000FF"/>
                </a:solidFill>
              </a:rPr>
              <a:t> </a:t>
            </a:r>
            <a:r>
              <a:rPr lang="pl-PL" sz="2000" dirty="0" err="1">
                <a:solidFill>
                  <a:srgbClr val="0000FF"/>
                </a:solidFill>
              </a:rPr>
              <a:t>time</a:t>
            </a:r>
            <a:r>
              <a:rPr lang="pl-PL" sz="2000" dirty="0">
                <a:solidFill>
                  <a:srgbClr val="0000FF"/>
                </a:solidFill>
              </a:rPr>
              <a:t>.</a:t>
            </a:r>
          </a:p>
          <a:p>
            <a:pPr marL="285750" indent="-285750">
              <a:buFont typeface="Arial" panose="020B0604020202020204" pitchFamily="34" charset="0"/>
              <a:buChar char="•"/>
            </a:pPr>
            <a:endParaRPr lang="pl-PL" sz="2000" dirty="0"/>
          </a:p>
          <a:p>
            <a:pPr marL="285750" indent="-285750">
              <a:buFont typeface="Arial" panose="020B0604020202020204" pitchFamily="34" charset="0"/>
              <a:buChar char="•"/>
            </a:pPr>
            <a:r>
              <a:rPr lang="pl-PL" sz="2000" dirty="0"/>
              <a:t>Pod koniec jej panowania rozkwit przeżywała angielska kultura literacka. </a:t>
            </a:r>
          </a:p>
          <a:p>
            <a:pPr marL="285750" indent="-285750">
              <a:buFont typeface="Arial" panose="020B0604020202020204" pitchFamily="34" charset="0"/>
              <a:buChar char="•"/>
            </a:pPr>
            <a:r>
              <a:rPr lang="pl-PL" sz="2000" dirty="0"/>
              <a:t>Edward Spencer and William Szekspir byli wspierani przez królową. </a:t>
            </a:r>
          </a:p>
          <a:p>
            <a:pPr marL="285750" indent="-285750">
              <a:buFont typeface="Arial" panose="020B0604020202020204" pitchFamily="34" charset="0"/>
              <a:buChar char="•"/>
            </a:pPr>
            <a:r>
              <a:rPr lang="pl-PL" sz="2000" dirty="0"/>
              <a:t>Królowa uwielbiała sztuki teatralne. Teatr tworzony za jej panowania nazywa się Teatrem Elżbietańskim.</a:t>
            </a:r>
          </a:p>
          <a:p>
            <a:pPr marL="285750" indent="-285750">
              <a:buFont typeface="Arial" panose="020B0604020202020204" pitchFamily="34" charset="0"/>
              <a:buChar char="•"/>
            </a:pPr>
            <a:r>
              <a:rPr lang="pl-PL" sz="2000" dirty="0"/>
              <a:t>Architektura, muzyka i malarstwo także były bardzo popularne za jej czasów.</a:t>
            </a:r>
          </a:p>
        </p:txBody>
      </p:sp>
      <p:pic>
        <p:nvPicPr>
          <p:cNvPr id="5" name="Obraz 4">
            <a:extLst>
              <a:ext uri="{FF2B5EF4-FFF2-40B4-BE49-F238E27FC236}">
                <a16:creationId xmlns:a16="http://schemas.microsoft.com/office/drawing/2014/main" id="{E2A22EEC-F846-44F5-90C0-6DE483CB564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141029" y="1604668"/>
            <a:ext cx="4005942" cy="452036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6" name="Prostokąt 5">
            <a:extLst>
              <a:ext uri="{FF2B5EF4-FFF2-40B4-BE49-F238E27FC236}">
                <a16:creationId xmlns:a16="http://schemas.microsoft.com/office/drawing/2014/main" id="{B935A188-A981-4FD4-9462-D26462B685D5}"/>
              </a:ext>
            </a:extLst>
          </p:cNvPr>
          <p:cNvSpPr/>
          <p:nvPr/>
        </p:nvSpPr>
        <p:spPr>
          <a:xfrm>
            <a:off x="2584828" y="277397"/>
            <a:ext cx="6852325" cy="1015663"/>
          </a:xfrm>
          <a:prstGeom prst="rect">
            <a:avLst/>
          </a:prstGeom>
        </p:spPr>
        <p:txBody>
          <a:bodyPr wrap="none">
            <a:spAutoFit/>
          </a:bodyPr>
          <a:lstStyle/>
          <a:p>
            <a:r>
              <a:rPr lang="pl-PL" sz="6000" b="1" dirty="0"/>
              <a:t>William Shakespeare</a:t>
            </a:r>
          </a:p>
        </p:txBody>
      </p:sp>
    </p:spTree>
    <p:extLst>
      <p:ext uri="{BB962C8B-B14F-4D97-AF65-F5344CB8AC3E}">
        <p14:creationId xmlns:p14="http://schemas.microsoft.com/office/powerpoint/2010/main" val="2841650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FDB56DE5-0197-4F45-9B13-7B2E8C7E1A92}"/>
              </a:ext>
            </a:extLst>
          </p:cNvPr>
          <p:cNvSpPr/>
          <p:nvPr/>
        </p:nvSpPr>
        <p:spPr>
          <a:xfrm>
            <a:off x="2727757" y="310399"/>
            <a:ext cx="7064306" cy="923330"/>
          </a:xfrm>
          <a:prstGeom prst="rect">
            <a:avLst/>
          </a:prstGeom>
          <a:noFill/>
        </p:spPr>
        <p:txBody>
          <a:bodyPr wrap="none" lIns="91440" tIns="45720" rIns="91440" bIns="45720">
            <a:spAutoFit/>
          </a:bodyPr>
          <a:lstStyle/>
          <a:p>
            <a:pPr algn="ctr"/>
            <a:r>
              <a:rPr lang="pl-PL" sz="5400" b="0" cap="none" spc="0" dirty="0" err="1">
                <a:ln w="0"/>
                <a:solidFill>
                  <a:schemeClr val="tx1"/>
                </a:solidFill>
                <a:effectLst>
                  <a:outerShdw blurRad="38100" dist="19050" dir="2700000" algn="tl" rotWithShape="0">
                    <a:schemeClr val="dk1">
                      <a:alpha val="40000"/>
                    </a:schemeClr>
                  </a:outerShdw>
                </a:effectLst>
              </a:rPr>
              <a:t>Thank</a:t>
            </a:r>
            <a:r>
              <a:rPr lang="pl-PL" sz="5400" b="0" cap="none" spc="0" dirty="0">
                <a:ln w="0"/>
                <a:solidFill>
                  <a:schemeClr val="tx1"/>
                </a:solidFill>
                <a:effectLst>
                  <a:outerShdw blurRad="38100" dist="19050" dir="2700000" algn="tl" rotWithShape="0">
                    <a:schemeClr val="dk1">
                      <a:alpha val="40000"/>
                    </a:schemeClr>
                  </a:outerShdw>
                </a:effectLst>
              </a:rPr>
              <a:t> </a:t>
            </a:r>
            <a:r>
              <a:rPr lang="pl-PL" sz="5400" b="0" cap="none" spc="0" dirty="0" err="1">
                <a:ln w="0"/>
                <a:solidFill>
                  <a:schemeClr val="tx1"/>
                </a:solidFill>
                <a:effectLst>
                  <a:outerShdw blurRad="38100" dist="19050" dir="2700000" algn="tl" rotWithShape="0">
                    <a:schemeClr val="dk1">
                      <a:alpha val="40000"/>
                    </a:schemeClr>
                  </a:outerShdw>
                </a:effectLst>
              </a:rPr>
              <a:t>you</a:t>
            </a:r>
            <a:r>
              <a:rPr lang="pl-PL" sz="5400" b="0" cap="none" spc="0" dirty="0">
                <a:ln w="0"/>
                <a:solidFill>
                  <a:schemeClr val="tx1"/>
                </a:solidFill>
                <a:effectLst>
                  <a:outerShdw blurRad="38100" dist="19050" dir="2700000" algn="tl" rotWithShape="0">
                    <a:schemeClr val="dk1">
                      <a:alpha val="40000"/>
                    </a:schemeClr>
                  </a:outerShdw>
                </a:effectLst>
              </a:rPr>
              <a:t> for </a:t>
            </a:r>
            <a:r>
              <a:rPr lang="pl-PL" sz="5400" b="0" cap="none" spc="0" dirty="0" err="1">
                <a:ln w="0"/>
                <a:solidFill>
                  <a:schemeClr val="tx1"/>
                </a:solidFill>
                <a:effectLst>
                  <a:outerShdw blurRad="38100" dist="19050" dir="2700000" algn="tl" rotWithShape="0">
                    <a:schemeClr val="dk1">
                      <a:alpha val="40000"/>
                    </a:schemeClr>
                  </a:outerShdw>
                </a:effectLst>
              </a:rPr>
              <a:t>watching</a:t>
            </a:r>
            <a:r>
              <a:rPr lang="pl-PL" sz="5400" b="0" cap="none" spc="0" dirty="0">
                <a:ln w="0"/>
                <a:solidFill>
                  <a:schemeClr val="tx1"/>
                </a:solidFill>
                <a:effectLst>
                  <a:outerShdw blurRad="38100" dist="19050" dir="2700000" algn="tl" rotWithShape="0">
                    <a:schemeClr val="dk1">
                      <a:alpha val="40000"/>
                    </a:schemeClr>
                  </a:outerShdw>
                </a:effectLst>
              </a:rPr>
              <a:t>  </a:t>
            </a:r>
          </a:p>
        </p:txBody>
      </p:sp>
      <p:pic>
        <p:nvPicPr>
          <p:cNvPr id="5" name="Obraz 4">
            <a:extLst>
              <a:ext uri="{FF2B5EF4-FFF2-40B4-BE49-F238E27FC236}">
                <a16:creationId xmlns:a16="http://schemas.microsoft.com/office/drawing/2014/main" id="{60816E36-3BB6-4661-A625-BE96C032B581}"/>
              </a:ext>
            </a:extLst>
          </p:cNvPr>
          <p:cNvPicPr>
            <a:picLocks noChangeAspect="1"/>
          </p:cNvPicPr>
          <p:nvPr/>
        </p:nvPicPr>
        <p:blipFill>
          <a:blip r:embed="rId2"/>
          <a:stretch>
            <a:fillRect/>
          </a:stretch>
        </p:blipFill>
        <p:spPr>
          <a:xfrm>
            <a:off x="3895153" y="1901014"/>
            <a:ext cx="4256809" cy="4256809"/>
          </a:xfrm>
          <a:prstGeom prst="rect">
            <a:avLst/>
          </a:prstGeom>
        </p:spPr>
      </p:pic>
    </p:spTree>
    <p:extLst>
      <p:ext uri="{BB962C8B-B14F-4D97-AF65-F5344CB8AC3E}">
        <p14:creationId xmlns:p14="http://schemas.microsoft.com/office/powerpoint/2010/main" val="3739243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29FF107E-80E9-4043-8A9B-02E120647BF2}"/>
              </a:ext>
            </a:extLst>
          </p:cNvPr>
          <p:cNvPicPr>
            <a:picLocks noChangeAspect="1"/>
          </p:cNvPicPr>
          <p:nvPr/>
        </p:nvPicPr>
        <p:blipFill>
          <a:blip r:embed="rId2"/>
          <a:stretch>
            <a:fillRect/>
          </a:stretch>
        </p:blipFill>
        <p:spPr>
          <a:xfrm>
            <a:off x="450935" y="766272"/>
            <a:ext cx="5645065" cy="38936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pole tekstowe 1">
            <a:extLst>
              <a:ext uri="{FF2B5EF4-FFF2-40B4-BE49-F238E27FC236}">
                <a16:creationId xmlns:a16="http://schemas.microsoft.com/office/drawing/2014/main" id="{A7B72422-6A72-4154-B163-0618B0DA6C07}"/>
              </a:ext>
            </a:extLst>
          </p:cNvPr>
          <p:cNvSpPr txBox="1"/>
          <p:nvPr/>
        </p:nvSpPr>
        <p:spPr>
          <a:xfrm>
            <a:off x="898262" y="5448696"/>
            <a:ext cx="4985703" cy="461665"/>
          </a:xfrm>
          <a:prstGeom prst="rect">
            <a:avLst/>
          </a:prstGeom>
          <a:noFill/>
        </p:spPr>
        <p:txBody>
          <a:bodyPr wrap="square" rtlCol="0">
            <a:spAutoFit/>
          </a:bodyPr>
          <a:lstStyle/>
          <a:p>
            <a:r>
              <a:rPr lang="pl-PL" sz="2400" b="1" dirty="0" err="1"/>
              <a:t>Elisabeth</a:t>
            </a:r>
            <a:r>
              <a:rPr lang="pl-PL" sz="2400" b="1" dirty="0"/>
              <a:t> York	                  Henry Tudor</a:t>
            </a:r>
          </a:p>
        </p:txBody>
      </p:sp>
      <p:sp>
        <p:nvSpPr>
          <p:cNvPr id="3" name="Prostokąt 2">
            <a:extLst>
              <a:ext uri="{FF2B5EF4-FFF2-40B4-BE49-F238E27FC236}">
                <a16:creationId xmlns:a16="http://schemas.microsoft.com/office/drawing/2014/main" id="{D82E097A-7086-4FFD-A597-EB680D4B0EA7}"/>
              </a:ext>
            </a:extLst>
          </p:cNvPr>
          <p:cNvSpPr/>
          <p:nvPr/>
        </p:nvSpPr>
        <p:spPr>
          <a:xfrm>
            <a:off x="6483199" y="1047491"/>
            <a:ext cx="4810539" cy="5016758"/>
          </a:xfrm>
          <a:prstGeom prst="rect">
            <a:avLst/>
          </a:prstGeom>
        </p:spPr>
        <p:txBody>
          <a:bodyPr wrap="square">
            <a:spAutoFit/>
          </a:bodyPr>
          <a:lstStyle/>
          <a:p>
            <a:pPr marL="342900" indent="-342900" algn="just">
              <a:buFont typeface="Arial" panose="020B0604020202020204" pitchFamily="34" charset="0"/>
              <a:buChar char="•"/>
            </a:pPr>
            <a:r>
              <a:rPr lang="pl-PL" sz="2000" dirty="0"/>
              <a:t>Tudorowie objęli tron Anglii poprzez zwycięstwo Henryka Tudora nad Ryszardem III, ostatnim królem z Dynastii Plantagenetów w bitwie pod </a:t>
            </a:r>
            <a:r>
              <a:rPr lang="pl-PL" sz="2000" dirty="0" err="1"/>
              <a:t>Bosworth</a:t>
            </a:r>
            <a:r>
              <a:rPr lang="pl-PL" sz="2000" dirty="0"/>
              <a:t> w 1485 roku. </a:t>
            </a:r>
          </a:p>
          <a:p>
            <a:pPr marL="342900" indent="-342900" algn="just">
              <a:buFont typeface="Arial" panose="020B0604020202020204" pitchFamily="34" charset="0"/>
              <a:buChar char="•"/>
            </a:pPr>
            <a:r>
              <a:rPr lang="pl-PL" sz="2000" dirty="0"/>
              <a:t>Pierwszy z Tudorów Henryk VII związany był z rodem Lancasterów. </a:t>
            </a:r>
          </a:p>
          <a:p>
            <a:pPr marL="342900" indent="-342900" algn="just">
              <a:buFont typeface="Arial" panose="020B0604020202020204" pitchFamily="34" charset="0"/>
              <a:buChar char="•"/>
            </a:pPr>
            <a:r>
              <a:rPr lang="pl-PL" sz="2000" dirty="0"/>
              <a:t>Zapoczątkował swoją dynastię kładąc kres wojnom Dwóch Róż  oraz poprzez swoje małżeństwo z księżniczką Elżbietą York, bezpiecznie umieścił ród Tudorów na tronie Anglii. </a:t>
            </a:r>
          </a:p>
          <a:p>
            <a:pPr marL="342900" indent="-342900" algn="just">
              <a:buFont typeface="Arial" panose="020B0604020202020204" pitchFamily="34" charset="0"/>
              <a:buChar char="•"/>
            </a:pPr>
            <a:r>
              <a:rPr lang="pl-PL" sz="2000" dirty="0"/>
              <a:t>Tak przy okazji, Elżbieta York to jedyna królowa w dziejach Anglii, która była zarazem córką, siostrą, bratanicą, żoną i matką króla Anglii. </a:t>
            </a:r>
          </a:p>
        </p:txBody>
      </p:sp>
    </p:spTree>
    <p:extLst>
      <p:ext uri="{BB962C8B-B14F-4D97-AF65-F5344CB8AC3E}">
        <p14:creationId xmlns:p14="http://schemas.microsoft.com/office/powerpoint/2010/main" val="1802239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1A7266E7-A7FD-43DB-B338-714A6F9131DD}"/>
              </a:ext>
            </a:extLst>
          </p:cNvPr>
          <p:cNvSpPr/>
          <p:nvPr/>
        </p:nvSpPr>
        <p:spPr>
          <a:xfrm>
            <a:off x="554429" y="400347"/>
            <a:ext cx="6096000" cy="1200329"/>
          </a:xfrm>
          <a:prstGeom prst="rect">
            <a:avLst/>
          </a:prstGeom>
        </p:spPr>
        <p:txBody>
          <a:bodyPr>
            <a:spAutoFit/>
          </a:bodyPr>
          <a:lstStyle/>
          <a:p>
            <a:pPr marL="285750" indent="-285750">
              <a:buFont typeface="Arial" panose="020B0604020202020204" pitchFamily="34" charset="0"/>
              <a:buChar char="•"/>
            </a:pPr>
            <a:r>
              <a:rPr lang="en-US" dirty="0"/>
              <a:t>The heraldic symbol of the dynasty, the red and white Tudor rose, combines the red rose of the House of Lancaster and white rose of York, meant to symbolize the union of the two warring </a:t>
            </a:r>
            <a:r>
              <a:rPr lang="en-US" dirty="0" err="1"/>
              <a:t>familie</a:t>
            </a:r>
            <a:r>
              <a:rPr lang="pl-PL" dirty="0"/>
              <a:t>s</a:t>
            </a:r>
            <a:r>
              <a:rPr lang="en-US" dirty="0"/>
              <a:t>.</a:t>
            </a:r>
            <a:endParaRPr lang="pl-PL" dirty="0"/>
          </a:p>
        </p:txBody>
      </p:sp>
      <p:sp>
        <p:nvSpPr>
          <p:cNvPr id="5" name="Prostokąt 4">
            <a:extLst>
              <a:ext uri="{FF2B5EF4-FFF2-40B4-BE49-F238E27FC236}">
                <a16:creationId xmlns:a16="http://schemas.microsoft.com/office/drawing/2014/main" id="{B8A85DD7-CD87-4D9F-9920-E6F576686036}"/>
              </a:ext>
            </a:extLst>
          </p:cNvPr>
          <p:cNvSpPr/>
          <p:nvPr/>
        </p:nvSpPr>
        <p:spPr>
          <a:xfrm>
            <a:off x="554429" y="4986348"/>
            <a:ext cx="6096000" cy="923330"/>
          </a:xfrm>
          <a:prstGeom prst="rect">
            <a:avLst/>
          </a:prstGeom>
        </p:spPr>
        <p:txBody>
          <a:bodyPr>
            <a:spAutoFit/>
          </a:bodyPr>
          <a:lstStyle/>
          <a:p>
            <a:pPr marL="285750" indent="-285750">
              <a:buFont typeface="Arial" panose="020B0604020202020204" pitchFamily="34" charset="0"/>
              <a:buChar char="•"/>
            </a:pPr>
            <a:r>
              <a:rPr lang="pl-PL" dirty="0"/>
              <a:t>Herb dynastii, biało -czerwona róża, to połączenie czerwonej róży Lancasterów i białej róży Yorków, symbolizuje unię pomiędzy dwoma walczącymi rodzinami.</a:t>
            </a:r>
          </a:p>
        </p:txBody>
      </p:sp>
      <p:pic>
        <p:nvPicPr>
          <p:cNvPr id="7" name="Obraz 6">
            <a:extLst>
              <a:ext uri="{FF2B5EF4-FFF2-40B4-BE49-F238E27FC236}">
                <a16:creationId xmlns:a16="http://schemas.microsoft.com/office/drawing/2014/main" id="{6CF81F1E-6B5C-454B-A486-D536FBE40D7A}"/>
              </a:ext>
            </a:extLst>
          </p:cNvPr>
          <p:cNvPicPr>
            <a:picLocks noChangeAspect="1"/>
          </p:cNvPicPr>
          <p:nvPr/>
        </p:nvPicPr>
        <p:blipFill>
          <a:blip r:embed="rId2"/>
          <a:stretch>
            <a:fillRect/>
          </a:stretch>
        </p:blipFill>
        <p:spPr>
          <a:xfrm>
            <a:off x="554428" y="2100276"/>
            <a:ext cx="6096001" cy="2334281"/>
          </a:xfrm>
          <a:prstGeom prst="rect">
            <a:avLst/>
          </a:prstGeom>
        </p:spPr>
      </p:pic>
      <p:pic>
        <p:nvPicPr>
          <p:cNvPr id="6" name="Obraz 5">
            <a:extLst>
              <a:ext uri="{FF2B5EF4-FFF2-40B4-BE49-F238E27FC236}">
                <a16:creationId xmlns:a16="http://schemas.microsoft.com/office/drawing/2014/main" id="{FADB04AB-29AC-4566-A2F5-B883F0A6BD2F}"/>
              </a:ext>
            </a:extLst>
          </p:cNvPr>
          <p:cNvPicPr>
            <a:picLocks noChangeAspect="1"/>
          </p:cNvPicPr>
          <p:nvPr/>
        </p:nvPicPr>
        <p:blipFill>
          <a:blip r:embed="rId3"/>
          <a:stretch>
            <a:fillRect/>
          </a:stretch>
        </p:blipFill>
        <p:spPr>
          <a:xfrm>
            <a:off x="7782138" y="1047144"/>
            <a:ext cx="3511600" cy="500525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553770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A63781E8-9D93-4E42-BFF0-F327D4627F8B}"/>
              </a:ext>
            </a:extLst>
          </p:cNvPr>
          <p:cNvPicPr>
            <a:picLocks noChangeAspect="1"/>
          </p:cNvPicPr>
          <p:nvPr/>
        </p:nvPicPr>
        <p:blipFill>
          <a:blip r:embed="rId2"/>
          <a:stretch>
            <a:fillRect/>
          </a:stretch>
        </p:blipFill>
        <p:spPr>
          <a:xfrm>
            <a:off x="505839" y="422513"/>
            <a:ext cx="4171074" cy="6012974"/>
          </a:xfrm>
          <a:prstGeom prst="rect">
            <a:avLst/>
          </a:prstGeom>
        </p:spPr>
      </p:pic>
      <p:sp>
        <p:nvSpPr>
          <p:cNvPr id="5" name="Prostokąt 4">
            <a:extLst>
              <a:ext uri="{FF2B5EF4-FFF2-40B4-BE49-F238E27FC236}">
                <a16:creationId xmlns:a16="http://schemas.microsoft.com/office/drawing/2014/main" id="{4C6A2E64-13A6-41DC-AB37-191F6A23D0D6}"/>
              </a:ext>
            </a:extLst>
          </p:cNvPr>
          <p:cNvSpPr/>
          <p:nvPr/>
        </p:nvSpPr>
        <p:spPr>
          <a:xfrm>
            <a:off x="5466922" y="548980"/>
            <a:ext cx="6393774" cy="5078313"/>
          </a:xfrm>
          <a:prstGeom prst="rect">
            <a:avLst/>
          </a:prstGeom>
        </p:spPr>
        <p:txBody>
          <a:bodyPr wrap="square">
            <a:spAutoFit/>
          </a:bodyPr>
          <a:lstStyle/>
          <a:p>
            <a:r>
              <a:rPr lang="pl-PL" sz="3600" dirty="0"/>
              <a:t>Henry VII</a:t>
            </a:r>
          </a:p>
          <a:p>
            <a:r>
              <a:rPr lang="pl-PL" sz="3600" dirty="0"/>
              <a:t>1457 - 1509</a:t>
            </a:r>
          </a:p>
          <a:p>
            <a:r>
              <a:rPr lang="pl-PL" sz="3600" dirty="0" err="1"/>
              <a:t>Crowned</a:t>
            </a:r>
            <a:r>
              <a:rPr lang="pl-PL" sz="3600" dirty="0"/>
              <a:t> in 1485</a:t>
            </a:r>
          </a:p>
          <a:p>
            <a:r>
              <a:rPr lang="pl-PL" sz="3600" dirty="0"/>
              <a:t>The </a:t>
            </a:r>
            <a:r>
              <a:rPr lang="pl-PL" sz="3600" dirty="0" err="1"/>
              <a:t>first</a:t>
            </a:r>
            <a:r>
              <a:rPr lang="pl-PL" sz="3600" dirty="0"/>
              <a:t> of </a:t>
            </a:r>
            <a:r>
              <a:rPr lang="pl-PL" sz="3600" dirty="0" err="1"/>
              <a:t>Tudor’s</a:t>
            </a:r>
            <a:r>
              <a:rPr lang="pl-PL" sz="3600" dirty="0"/>
              <a:t> Dynasty</a:t>
            </a:r>
          </a:p>
          <a:p>
            <a:endParaRPr lang="pl-PL" sz="3600" dirty="0"/>
          </a:p>
          <a:p>
            <a:r>
              <a:rPr lang="pl-PL" sz="3600" dirty="0"/>
              <a:t>Henryk VII</a:t>
            </a:r>
          </a:p>
          <a:p>
            <a:r>
              <a:rPr lang="pl-PL" sz="3600" dirty="0"/>
              <a:t>1457-1509</a:t>
            </a:r>
          </a:p>
          <a:p>
            <a:r>
              <a:rPr lang="pl-PL" sz="3600" dirty="0"/>
              <a:t>Koronowany w 1485</a:t>
            </a:r>
          </a:p>
          <a:p>
            <a:r>
              <a:rPr lang="pl-PL" sz="3600" dirty="0"/>
              <a:t>Pierwszy król z dynastii Tudorów</a:t>
            </a:r>
          </a:p>
        </p:txBody>
      </p:sp>
    </p:spTree>
    <p:extLst>
      <p:ext uri="{BB962C8B-B14F-4D97-AF65-F5344CB8AC3E}">
        <p14:creationId xmlns:p14="http://schemas.microsoft.com/office/powerpoint/2010/main" val="63614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3BB9ED4A-3DA5-4A59-AB6D-753F16DE644B}"/>
              </a:ext>
            </a:extLst>
          </p:cNvPr>
          <p:cNvSpPr/>
          <p:nvPr/>
        </p:nvSpPr>
        <p:spPr>
          <a:xfrm>
            <a:off x="181583" y="335845"/>
            <a:ext cx="6096000" cy="6463308"/>
          </a:xfrm>
          <a:prstGeom prst="rect">
            <a:avLst/>
          </a:prstGeom>
        </p:spPr>
        <p:txBody>
          <a:bodyPr>
            <a:spAutoFit/>
          </a:bodyPr>
          <a:lstStyle/>
          <a:p>
            <a:pPr marL="285750" indent="-285750" algn="just">
              <a:buFont typeface="Arial" panose="020B0604020202020204" pitchFamily="34" charset="0"/>
              <a:buChar char="•"/>
            </a:pPr>
            <a:r>
              <a:rPr lang="en-US" dirty="0"/>
              <a:t>As we know Henry won the battle of Bosworth, (where Richard III was killed)</a:t>
            </a:r>
            <a:r>
              <a:rPr lang="pl-PL" dirty="0"/>
              <a:t>. Henry</a:t>
            </a:r>
            <a:r>
              <a:rPr lang="en-US" dirty="0"/>
              <a:t> married Elizabeth of York in January 1486, and became a king - Henry VII. </a:t>
            </a:r>
            <a:endParaRPr lang="pl-PL" dirty="0"/>
          </a:p>
          <a:p>
            <a:pPr marL="285750" indent="-285750" algn="just">
              <a:buFont typeface="Arial" panose="020B0604020202020204" pitchFamily="34" charset="0"/>
              <a:buChar char="•"/>
            </a:pPr>
            <a:r>
              <a:rPr lang="en-US" dirty="0"/>
              <a:t>Henry and Eli</a:t>
            </a:r>
            <a:r>
              <a:rPr lang="pl-PL" dirty="0"/>
              <a:t>z</a:t>
            </a:r>
            <a:r>
              <a:rPr lang="en-US" dirty="0"/>
              <a:t>abet</a:t>
            </a:r>
            <a:r>
              <a:rPr lang="pl-PL" dirty="0"/>
              <a:t>h</a:t>
            </a:r>
            <a:r>
              <a:rPr lang="en-US" dirty="0"/>
              <a:t> had seven children, but only four of </a:t>
            </a:r>
            <a:r>
              <a:rPr lang="pl-PL" dirty="0" err="1"/>
              <a:t>them</a:t>
            </a:r>
            <a:r>
              <a:rPr lang="en-US" dirty="0"/>
              <a:t> survive</a:t>
            </a:r>
            <a:r>
              <a:rPr lang="pl-PL" dirty="0"/>
              <a:t>d</a:t>
            </a:r>
            <a:r>
              <a:rPr lang="en-US" dirty="0"/>
              <a:t> to adulthood. </a:t>
            </a:r>
            <a:endParaRPr lang="pl-PL" dirty="0"/>
          </a:p>
          <a:p>
            <a:pPr marL="285750" indent="-285750" algn="just">
              <a:buFont typeface="Arial" panose="020B0604020202020204" pitchFamily="34" charset="0"/>
              <a:buChar char="•"/>
            </a:pPr>
            <a:r>
              <a:rPr lang="en-US" dirty="0"/>
              <a:t>The first son was Arthur, second child  was a daughter, Margaret, - later -  Queen of Scots</a:t>
            </a:r>
            <a:r>
              <a:rPr lang="pl-PL" dirty="0"/>
              <a:t>. T</a:t>
            </a:r>
            <a:r>
              <a:rPr lang="en-US" dirty="0"/>
              <a:t>hen came Henry, </a:t>
            </a:r>
            <a:r>
              <a:rPr lang="pl-PL" dirty="0"/>
              <a:t>the third </a:t>
            </a:r>
            <a:r>
              <a:rPr lang="pl-PL" dirty="0" err="1"/>
              <a:t>child</a:t>
            </a:r>
            <a:r>
              <a:rPr lang="pl-PL" dirty="0"/>
              <a:t> but the</a:t>
            </a:r>
            <a:r>
              <a:rPr lang="en-US" dirty="0"/>
              <a:t> second son, (the future Henry VIII</a:t>
            </a:r>
            <a:r>
              <a:rPr lang="pl-PL" dirty="0"/>
              <a:t>).</a:t>
            </a:r>
            <a:r>
              <a:rPr lang="en-US" dirty="0"/>
              <a:t> A</a:t>
            </a:r>
            <a:r>
              <a:rPr lang="pl-PL" dirty="0" err="1"/>
              <a:t>nother</a:t>
            </a:r>
            <a:r>
              <a:rPr lang="en-US" dirty="0"/>
              <a:t> daughter, Mary was born in 1498, she was briefly to become Queen of France. </a:t>
            </a:r>
            <a:endParaRPr lang="pl-PL" dirty="0"/>
          </a:p>
          <a:p>
            <a:pPr marL="285750" indent="-285750" algn="just">
              <a:buFont typeface="Arial" panose="020B0604020202020204" pitchFamily="34" charset="0"/>
              <a:buChar char="•"/>
            </a:pPr>
            <a:r>
              <a:rPr lang="en-US" dirty="0" err="1"/>
              <a:t>Their’s</a:t>
            </a:r>
            <a:r>
              <a:rPr lang="en-US" dirty="0"/>
              <a:t> eldest son -  Arthur – also - died  o</a:t>
            </a:r>
            <a:r>
              <a:rPr lang="pl-PL" dirty="0"/>
              <a:t>f</a:t>
            </a:r>
            <a:r>
              <a:rPr lang="en-US" dirty="0"/>
              <a:t> sweating sickness,</a:t>
            </a:r>
            <a:r>
              <a:rPr lang="pl-PL" dirty="0"/>
              <a:t> </a:t>
            </a:r>
            <a:r>
              <a:rPr lang="en-US" dirty="0"/>
              <a:t>so  the survival of the dynasty they had founded now rested on their on</a:t>
            </a:r>
            <a:r>
              <a:rPr lang="pl-PL" dirty="0" err="1"/>
              <a:t>ly</a:t>
            </a:r>
            <a:r>
              <a:rPr lang="en-US" dirty="0"/>
              <a:t> surviving son, Prince Henry. </a:t>
            </a:r>
            <a:endParaRPr lang="pl-PL" dirty="0"/>
          </a:p>
          <a:p>
            <a:pPr marL="285750" indent="-285750" algn="just">
              <a:buFont typeface="Arial" panose="020B0604020202020204" pitchFamily="34" charset="0"/>
              <a:buChar char="•"/>
            </a:pPr>
            <a:r>
              <a:rPr lang="en-US" dirty="0"/>
              <a:t>Henry VII and Elizabeth decided to try for another son to secure the throne. Elizabeth quickly became pregnant</a:t>
            </a:r>
            <a:r>
              <a:rPr lang="pl-PL" dirty="0"/>
              <a:t> but t</a:t>
            </a:r>
            <a:r>
              <a:rPr lang="en-US" dirty="0"/>
              <a:t>he pregnancy affected her health. Nine days after giving birth to a daughter, Catherine, she died in the Tower of London. </a:t>
            </a:r>
            <a:r>
              <a:rPr lang="pl-PL" dirty="0"/>
              <a:t>O</a:t>
            </a:r>
            <a:r>
              <a:rPr lang="en-US" dirty="0"/>
              <a:t>n 11th February 1503, </a:t>
            </a:r>
            <a:r>
              <a:rPr lang="pl-PL" dirty="0" err="1"/>
              <a:t>she</a:t>
            </a:r>
            <a:r>
              <a:rPr lang="pl-PL" dirty="0"/>
              <a:t> </a:t>
            </a:r>
            <a:r>
              <a:rPr lang="en-US" dirty="0"/>
              <a:t>d</a:t>
            </a:r>
            <a:r>
              <a:rPr lang="pl-PL" dirty="0" err="1"/>
              <a:t>ied</a:t>
            </a:r>
            <a:r>
              <a:rPr lang="en-US" dirty="0"/>
              <a:t> of a post-pregnancy infection on her 37th birthday. The child lived only a day. </a:t>
            </a:r>
            <a:endParaRPr lang="pl-PL" dirty="0"/>
          </a:p>
          <a:p>
            <a:pPr marL="285750" indent="-285750" algn="just">
              <a:buFont typeface="Arial" panose="020B0604020202020204" pitchFamily="34" charset="0"/>
              <a:buChar char="•"/>
            </a:pPr>
            <a:r>
              <a:rPr lang="en-US" dirty="0"/>
              <a:t>Henry VII died on 21st April, 1509 of tuberculosis at the age of 52 and was buried at Westminster beside Eli</a:t>
            </a:r>
            <a:r>
              <a:rPr lang="pl-PL" dirty="0"/>
              <a:t>z</a:t>
            </a:r>
            <a:r>
              <a:rPr lang="en-US" dirty="0" err="1"/>
              <a:t>abeth</a:t>
            </a:r>
            <a:r>
              <a:rPr lang="en-US" dirty="0"/>
              <a:t> of York. </a:t>
            </a:r>
            <a:endParaRPr lang="pl-PL" dirty="0"/>
          </a:p>
        </p:txBody>
      </p:sp>
      <p:pic>
        <p:nvPicPr>
          <p:cNvPr id="3" name="Obraz 2" descr="Obraz zawierający odzież&#10;&#10;Opis wygenerowany automatycznie">
            <a:extLst>
              <a:ext uri="{FF2B5EF4-FFF2-40B4-BE49-F238E27FC236}">
                <a16:creationId xmlns:a16="http://schemas.microsoft.com/office/drawing/2014/main" id="{9FB1C32E-EAC3-48EA-A045-99DB7FB5D36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917502" y="335845"/>
            <a:ext cx="2359152" cy="3657600"/>
          </a:xfrm>
          <a:prstGeom prst="rect">
            <a:avLst/>
          </a:prstGeom>
        </p:spPr>
      </p:pic>
      <p:sp>
        <p:nvSpPr>
          <p:cNvPr id="6" name="pole tekstowe 5">
            <a:extLst>
              <a:ext uri="{FF2B5EF4-FFF2-40B4-BE49-F238E27FC236}">
                <a16:creationId xmlns:a16="http://schemas.microsoft.com/office/drawing/2014/main" id="{CEF9365F-3D80-4F53-A9EA-4B4869BAFB5C}"/>
              </a:ext>
            </a:extLst>
          </p:cNvPr>
          <p:cNvSpPr txBox="1"/>
          <p:nvPr/>
        </p:nvSpPr>
        <p:spPr>
          <a:xfrm>
            <a:off x="6917502" y="3993445"/>
            <a:ext cx="2359152" cy="707886"/>
          </a:xfrm>
          <a:prstGeom prst="rect">
            <a:avLst/>
          </a:prstGeom>
          <a:noFill/>
        </p:spPr>
        <p:txBody>
          <a:bodyPr wrap="square" rtlCol="0">
            <a:spAutoFit/>
          </a:bodyPr>
          <a:lstStyle/>
          <a:p>
            <a:r>
              <a:rPr lang="pl-PL" sz="2000" dirty="0"/>
              <a:t>The </a:t>
            </a:r>
            <a:r>
              <a:rPr lang="pl-PL" sz="2000" dirty="0" err="1"/>
              <a:t>oldest</a:t>
            </a:r>
            <a:r>
              <a:rPr lang="pl-PL" sz="2000" dirty="0"/>
              <a:t> </a:t>
            </a:r>
            <a:r>
              <a:rPr lang="pl-PL" sz="2000" dirty="0" err="1"/>
              <a:t>son</a:t>
            </a:r>
            <a:r>
              <a:rPr lang="pl-PL" sz="2000" dirty="0"/>
              <a:t> of Henry VII - Arthur</a:t>
            </a:r>
          </a:p>
        </p:txBody>
      </p:sp>
      <p:pic>
        <p:nvPicPr>
          <p:cNvPr id="8" name="Obraz 7" descr="Obraz zawierający osoba, odzież, kobieta, wewnątrz&#10;&#10;Opis wygenerowany automatycznie">
            <a:extLst>
              <a:ext uri="{FF2B5EF4-FFF2-40B4-BE49-F238E27FC236}">
                <a16:creationId xmlns:a16="http://schemas.microsoft.com/office/drawing/2014/main" id="{A45AB9BC-F050-4A00-B486-B1A70143B31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670905" y="2125648"/>
            <a:ext cx="2176537" cy="3055951"/>
          </a:xfrm>
          <a:prstGeom prst="rect">
            <a:avLst/>
          </a:prstGeom>
        </p:spPr>
      </p:pic>
      <p:sp>
        <p:nvSpPr>
          <p:cNvPr id="9" name="pole tekstowe 8">
            <a:extLst>
              <a:ext uri="{FF2B5EF4-FFF2-40B4-BE49-F238E27FC236}">
                <a16:creationId xmlns:a16="http://schemas.microsoft.com/office/drawing/2014/main" id="{7258D4A6-0CAB-4CDE-BE5A-41679AE4B75A}"/>
              </a:ext>
            </a:extLst>
          </p:cNvPr>
          <p:cNvSpPr txBox="1"/>
          <p:nvPr/>
        </p:nvSpPr>
        <p:spPr>
          <a:xfrm>
            <a:off x="9670905" y="5567239"/>
            <a:ext cx="2176537" cy="707886"/>
          </a:xfrm>
          <a:prstGeom prst="rect">
            <a:avLst/>
          </a:prstGeom>
          <a:noFill/>
        </p:spPr>
        <p:txBody>
          <a:bodyPr wrap="square" rtlCol="0">
            <a:spAutoFit/>
          </a:bodyPr>
          <a:lstStyle/>
          <a:p>
            <a:r>
              <a:rPr lang="pl-PL" sz="2000" dirty="0"/>
              <a:t>Margaret -  </a:t>
            </a:r>
            <a:r>
              <a:rPr lang="pl-PL" sz="2000" dirty="0" err="1"/>
              <a:t>later</a:t>
            </a:r>
            <a:r>
              <a:rPr lang="pl-PL" sz="2000" dirty="0"/>
              <a:t> </a:t>
            </a:r>
            <a:r>
              <a:rPr lang="pl-PL" sz="2000" dirty="0" err="1"/>
              <a:t>Queen</a:t>
            </a:r>
            <a:r>
              <a:rPr lang="pl-PL" sz="2000" dirty="0"/>
              <a:t> of Scotland</a:t>
            </a:r>
          </a:p>
        </p:txBody>
      </p:sp>
    </p:spTree>
    <p:extLst>
      <p:ext uri="{BB962C8B-B14F-4D97-AF65-F5344CB8AC3E}">
        <p14:creationId xmlns:p14="http://schemas.microsoft.com/office/powerpoint/2010/main" val="756735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D838D768-A7F3-4399-83C8-F358E1217196}"/>
              </a:ext>
            </a:extLst>
          </p:cNvPr>
          <p:cNvSpPr/>
          <p:nvPr/>
        </p:nvSpPr>
        <p:spPr>
          <a:xfrm>
            <a:off x="5897216" y="394692"/>
            <a:ext cx="5896993" cy="6186309"/>
          </a:xfrm>
          <a:prstGeom prst="rect">
            <a:avLst/>
          </a:prstGeom>
        </p:spPr>
        <p:txBody>
          <a:bodyPr wrap="square">
            <a:spAutoFit/>
          </a:bodyPr>
          <a:lstStyle/>
          <a:p>
            <a:pPr marL="285750" indent="-285750">
              <a:buFont typeface="Arial" panose="020B0604020202020204" pitchFamily="34" charset="0"/>
              <a:buChar char="•"/>
            </a:pPr>
            <a:r>
              <a:rPr lang="pl-PL" dirty="0"/>
              <a:t>Jak wiemy Henryk wygrał bitwę pod </a:t>
            </a:r>
            <a:r>
              <a:rPr lang="pl-PL" dirty="0" err="1"/>
              <a:t>Bosworth</a:t>
            </a:r>
            <a:r>
              <a:rPr lang="pl-PL" dirty="0"/>
              <a:t> (w której poległ Ryszard III). W styczniu 1486 roku ożenił się z Elżbietą księżną Yorku i stał się królem Henrykiem VII.</a:t>
            </a:r>
          </a:p>
          <a:p>
            <a:pPr marL="285750" indent="-285750">
              <a:buFont typeface="Arial" panose="020B0604020202020204" pitchFamily="34" charset="0"/>
              <a:buChar char="•"/>
            </a:pPr>
            <a:r>
              <a:rPr lang="pl-PL" dirty="0"/>
              <a:t>Henryk i Elżbieta mieli siedmioro dzieci, ale tylko czworo z nich dożyło dorosłości. </a:t>
            </a:r>
          </a:p>
          <a:p>
            <a:pPr marL="285750" indent="-285750">
              <a:buFont typeface="Arial" panose="020B0604020202020204" pitchFamily="34" charset="0"/>
              <a:buChar char="•"/>
            </a:pPr>
            <a:r>
              <a:rPr lang="pl-PL" dirty="0"/>
              <a:t>Pierwszym synem był Artur, drugim dzieckiem była Małgorzata – późniejsza – królowa Szkotów, potem narodził się Henryk, drugi z synów (przyszły Henryk VIII). Kolejna córka Maria urodzona w 1498 roku, została na krótko królową Francji. </a:t>
            </a:r>
          </a:p>
          <a:p>
            <a:pPr marL="285750" indent="-285750">
              <a:buFont typeface="Arial" panose="020B0604020202020204" pitchFamily="34" charset="0"/>
              <a:buChar char="•"/>
            </a:pPr>
            <a:r>
              <a:rPr lang="pl-PL" dirty="0"/>
              <a:t>Ich najstarszy syn Artur – także zmarł na „angielskie poty”, więc przetrwanie dynastii, którą założyli spoczywało teraz na ich jedynym ocalałam synu – księciu Henryku.</a:t>
            </a:r>
          </a:p>
          <a:p>
            <a:pPr marL="285750" indent="-285750">
              <a:buFont typeface="Arial" panose="020B0604020202020204" pitchFamily="34" charset="0"/>
              <a:buChar char="•"/>
            </a:pPr>
            <a:r>
              <a:rPr lang="pl-PL" dirty="0"/>
              <a:t>Henryk VII i Elżbieta zdecydowali się postarać o kolejnego syna dla zabezpieczenia tronu. Elżbieta szybko zaszła w ciążę, która niestety nadszarpnęła jej zdrowie. Dziewięć dni po urodzeniu córki Katarzyny, królowa zmarła na infekcję poporodową w Twierdzy Londyńskiej w swoje 37 urodziny, 11 lutego 1503r. Dziecko żyło jedynie dzień. </a:t>
            </a:r>
          </a:p>
          <a:p>
            <a:pPr marL="285750" indent="-285750">
              <a:buFont typeface="Arial" panose="020B0604020202020204" pitchFamily="34" charset="0"/>
              <a:buChar char="•"/>
            </a:pPr>
            <a:r>
              <a:rPr lang="pl-PL" dirty="0"/>
              <a:t>Henryk VII zmarł 21 kwietnia 1509 roku na gruźlicę w wieku 52 lat. Pochowano go w opactwie Westminsterskim obok Elżbiety. </a:t>
            </a:r>
          </a:p>
        </p:txBody>
      </p:sp>
      <p:pic>
        <p:nvPicPr>
          <p:cNvPr id="6" name="Obraz 5" descr="Obraz zawierający osoba, wewnątrz, mężczyzna&#10;&#10;Opis wygenerowany automatycznie">
            <a:extLst>
              <a:ext uri="{FF2B5EF4-FFF2-40B4-BE49-F238E27FC236}">
                <a16:creationId xmlns:a16="http://schemas.microsoft.com/office/drawing/2014/main" id="{CF9B9DCC-EC96-49CD-BF95-8EF66F0E035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75190" y="209161"/>
            <a:ext cx="2852323" cy="3819499"/>
          </a:xfrm>
          <a:prstGeom prst="rect">
            <a:avLst/>
          </a:prstGeom>
        </p:spPr>
      </p:pic>
      <p:sp>
        <p:nvSpPr>
          <p:cNvPr id="7" name="pole tekstowe 6">
            <a:extLst>
              <a:ext uri="{FF2B5EF4-FFF2-40B4-BE49-F238E27FC236}">
                <a16:creationId xmlns:a16="http://schemas.microsoft.com/office/drawing/2014/main" id="{B58DBFDB-C413-4739-A5DB-515A030551C9}"/>
              </a:ext>
            </a:extLst>
          </p:cNvPr>
          <p:cNvSpPr txBox="1"/>
          <p:nvPr/>
        </p:nvSpPr>
        <p:spPr>
          <a:xfrm>
            <a:off x="275188" y="4242792"/>
            <a:ext cx="2984847" cy="707886"/>
          </a:xfrm>
          <a:prstGeom prst="rect">
            <a:avLst/>
          </a:prstGeom>
          <a:noFill/>
        </p:spPr>
        <p:txBody>
          <a:bodyPr wrap="square" rtlCol="0">
            <a:spAutoFit/>
          </a:bodyPr>
          <a:lstStyle/>
          <a:p>
            <a:r>
              <a:rPr lang="pl-PL" sz="2000" dirty="0"/>
              <a:t>Henry VIII – the third </a:t>
            </a:r>
            <a:r>
              <a:rPr lang="pl-PL" sz="2000" dirty="0" err="1"/>
              <a:t>child</a:t>
            </a:r>
            <a:r>
              <a:rPr lang="pl-PL" sz="2000" dirty="0"/>
              <a:t> but the </a:t>
            </a:r>
            <a:r>
              <a:rPr lang="pl-PL" sz="2000" dirty="0" err="1"/>
              <a:t>second</a:t>
            </a:r>
            <a:r>
              <a:rPr lang="pl-PL" sz="2000" dirty="0"/>
              <a:t> </a:t>
            </a:r>
            <a:r>
              <a:rPr lang="pl-PL" sz="2000" dirty="0" err="1"/>
              <a:t>son</a:t>
            </a:r>
            <a:r>
              <a:rPr lang="pl-PL" sz="2000" dirty="0"/>
              <a:t>.</a:t>
            </a:r>
          </a:p>
        </p:txBody>
      </p:sp>
      <p:pic>
        <p:nvPicPr>
          <p:cNvPr id="9" name="Obraz 8" descr="Obraz zawierający ściana, wewnątrz, osoba, odzież&#10;&#10;Opis wygenerowany automatycznie">
            <a:extLst>
              <a:ext uri="{FF2B5EF4-FFF2-40B4-BE49-F238E27FC236}">
                <a16:creationId xmlns:a16="http://schemas.microsoft.com/office/drawing/2014/main" id="{538D519B-FCBB-417F-9A9A-6E72F4B1512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312729" y="2118910"/>
            <a:ext cx="2531793" cy="3429000"/>
          </a:xfrm>
          <a:prstGeom prst="rect">
            <a:avLst/>
          </a:prstGeom>
        </p:spPr>
      </p:pic>
      <p:sp>
        <p:nvSpPr>
          <p:cNvPr id="10" name="pole tekstowe 9">
            <a:extLst>
              <a:ext uri="{FF2B5EF4-FFF2-40B4-BE49-F238E27FC236}">
                <a16:creationId xmlns:a16="http://schemas.microsoft.com/office/drawing/2014/main" id="{4978CEF2-B044-4D52-95A2-D6494ADE133B}"/>
              </a:ext>
            </a:extLst>
          </p:cNvPr>
          <p:cNvSpPr txBox="1"/>
          <p:nvPr/>
        </p:nvSpPr>
        <p:spPr>
          <a:xfrm>
            <a:off x="3312729" y="5830957"/>
            <a:ext cx="2531793" cy="646331"/>
          </a:xfrm>
          <a:prstGeom prst="rect">
            <a:avLst/>
          </a:prstGeom>
          <a:noFill/>
        </p:spPr>
        <p:txBody>
          <a:bodyPr wrap="square" rtlCol="0">
            <a:spAutoFit/>
          </a:bodyPr>
          <a:lstStyle/>
          <a:p>
            <a:r>
              <a:rPr lang="pl-PL" dirty="0"/>
              <a:t>Mary – for a </a:t>
            </a:r>
            <a:r>
              <a:rPr lang="pl-PL" dirty="0" err="1"/>
              <a:t>short</a:t>
            </a:r>
            <a:r>
              <a:rPr lang="pl-PL" dirty="0"/>
              <a:t> </a:t>
            </a:r>
            <a:r>
              <a:rPr lang="pl-PL" dirty="0" err="1"/>
              <a:t>while</a:t>
            </a:r>
            <a:r>
              <a:rPr lang="pl-PL" dirty="0"/>
              <a:t> a </a:t>
            </a:r>
            <a:r>
              <a:rPr lang="pl-PL" dirty="0" err="1"/>
              <a:t>queen</a:t>
            </a:r>
            <a:r>
              <a:rPr lang="pl-PL" dirty="0"/>
              <a:t> of France</a:t>
            </a:r>
          </a:p>
        </p:txBody>
      </p:sp>
    </p:spTree>
    <p:extLst>
      <p:ext uri="{BB962C8B-B14F-4D97-AF65-F5344CB8AC3E}">
        <p14:creationId xmlns:p14="http://schemas.microsoft.com/office/powerpoint/2010/main" val="432451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9B793B0C-4925-429B-8459-E044BA168672}"/>
              </a:ext>
            </a:extLst>
          </p:cNvPr>
          <p:cNvPicPr>
            <a:picLocks noChangeAspect="1"/>
          </p:cNvPicPr>
          <p:nvPr/>
        </p:nvPicPr>
        <p:blipFill>
          <a:blip r:embed="rId2"/>
          <a:stretch>
            <a:fillRect/>
          </a:stretch>
        </p:blipFill>
        <p:spPr>
          <a:xfrm>
            <a:off x="0" y="662802"/>
            <a:ext cx="12192000" cy="5532395"/>
          </a:xfrm>
          <a:prstGeom prst="rect">
            <a:avLst/>
          </a:prstGeom>
        </p:spPr>
      </p:pic>
      <p:sp>
        <p:nvSpPr>
          <p:cNvPr id="2" name="pole tekstowe 1">
            <a:extLst>
              <a:ext uri="{FF2B5EF4-FFF2-40B4-BE49-F238E27FC236}">
                <a16:creationId xmlns:a16="http://schemas.microsoft.com/office/drawing/2014/main" id="{99510EE8-CF00-4CC5-A626-0AC86A2BAA5F}"/>
              </a:ext>
            </a:extLst>
          </p:cNvPr>
          <p:cNvSpPr txBox="1"/>
          <p:nvPr/>
        </p:nvSpPr>
        <p:spPr>
          <a:xfrm>
            <a:off x="967409" y="265043"/>
            <a:ext cx="10270434" cy="461665"/>
          </a:xfrm>
          <a:prstGeom prst="rect">
            <a:avLst/>
          </a:prstGeom>
          <a:noFill/>
        </p:spPr>
        <p:txBody>
          <a:bodyPr wrap="square" rtlCol="0">
            <a:spAutoFit/>
          </a:bodyPr>
          <a:lstStyle/>
          <a:p>
            <a:pPr algn="ctr"/>
            <a:r>
              <a:rPr lang="pl-PL" sz="2400" b="1" dirty="0"/>
              <a:t>The </a:t>
            </a:r>
            <a:r>
              <a:rPr lang="pl-PL" sz="2400" b="1" dirty="0" err="1"/>
              <a:t>Tudors</a:t>
            </a:r>
            <a:r>
              <a:rPr lang="pl-PL" sz="2400" b="1" dirty="0"/>
              <a:t> Dynasty – Three </a:t>
            </a:r>
            <a:r>
              <a:rPr lang="pl-PL" sz="2400" b="1" dirty="0" err="1"/>
              <a:t>Generations</a:t>
            </a:r>
            <a:r>
              <a:rPr lang="pl-PL" sz="2400" b="1" dirty="0"/>
              <a:t> of Kings and </a:t>
            </a:r>
            <a:r>
              <a:rPr lang="pl-PL" sz="2400" b="1" dirty="0" err="1"/>
              <a:t>Queens</a:t>
            </a:r>
            <a:endParaRPr lang="pl-PL" sz="2400" b="1" dirty="0"/>
          </a:p>
        </p:txBody>
      </p:sp>
      <p:sp>
        <p:nvSpPr>
          <p:cNvPr id="4" name="pole tekstowe 3">
            <a:extLst>
              <a:ext uri="{FF2B5EF4-FFF2-40B4-BE49-F238E27FC236}">
                <a16:creationId xmlns:a16="http://schemas.microsoft.com/office/drawing/2014/main" id="{92DF922C-1AFA-498D-82AE-DA593834112A}"/>
              </a:ext>
            </a:extLst>
          </p:cNvPr>
          <p:cNvSpPr txBox="1"/>
          <p:nvPr/>
        </p:nvSpPr>
        <p:spPr>
          <a:xfrm>
            <a:off x="967409" y="6195197"/>
            <a:ext cx="9634330" cy="400110"/>
          </a:xfrm>
          <a:prstGeom prst="rect">
            <a:avLst/>
          </a:prstGeom>
          <a:noFill/>
        </p:spPr>
        <p:txBody>
          <a:bodyPr wrap="square" rtlCol="0">
            <a:spAutoFit/>
          </a:bodyPr>
          <a:lstStyle/>
          <a:p>
            <a:pPr algn="ctr"/>
            <a:r>
              <a:rPr lang="pl-PL" sz="2000" b="1" dirty="0"/>
              <a:t>Dynastia Tudorów – Trzy pokolenia królów i królowych</a:t>
            </a:r>
          </a:p>
        </p:txBody>
      </p:sp>
    </p:spTree>
    <p:extLst>
      <p:ext uri="{BB962C8B-B14F-4D97-AF65-F5344CB8AC3E}">
        <p14:creationId xmlns:p14="http://schemas.microsoft.com/office/powerpoint/2010/main" val="1581499801"/>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1063</TotalTime>
  <Words>3367</Words>
  <Application>Microsoft Office PowerPoint</Application>
  <PresentationFormat>Panoramiczny</PresentationFormat>
  <Paragraphs>251</Paragraphs>
  <Slides>34</Slides>
  <Notes>1</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34</vt:i4>
      </vt:variant>
    </vt:vector>
  </HeadingPairs>
  <TitlesOfParts>
    <vt:vector size="39" baseType="lpstr">
      <vt:lpstr>Arial</vt:lpstr>
      <vt:lpstr>Calibri</vt:lpstr>
      <vt:lpstr>Calibri Light</vt:lpstr>
      <vt:lpstr>Tw Cen MT Condensed Extra Bold</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Dom</dc:creator>
  <cp:lastModifiedBy>Małgorzata Stasińska</cp:lastModifiedBy>
  <cp:revision>76</cp:revision>
  <dcterms:created xsi:type="dcterms:W3CDTF">2019-03-20T16:33:00Z</dcterms:created>
  <dcterms:modified xsi:type="dcterms:W3CDTF">2019-05-04T20:50:02Z</dcterms:modified>
</cp:coreProperties>
</file>